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Lst>
  <p:sldSz cy="6858000" cx="9144000"/>
  <p:notesSz cx="6858000" cy="9144000"/>
  <p:embeddedFontLst>
    <p:embeddedFont>
      <p:font typeface="Roboto Mono Medium"/>
      <p:regular r:id="rId30"/>
      <p:bold r:id="rId31"/>
      <p:italic r:id="rId32"/>
      <p:boldItalic r:id="rId33"/>
    </p:embeddedFont>
    <p:embeddedFont>
      <p:font typeface="Roboto"/>
      <p:regular r:id="rId34"/>
      <p:bold r:id="rId35"/>
      <p:italic r:id="rId36"/>
      <p:boldItalic r:id="rId37"/>
    </p:embeddedFont>
    <p:embeddedFont>
      <p:font typeface="Montserrat"/>
      <p:regular r:id="rId38"/>
      <p:bold r:id="rId39"/>
      <p:italic r:id="rId40"/>
      <p:boldItalic r:id="rId41"/>
    </p:embeddedFont>
    <p:embeddedFont>
      <p:font typeface="Montserrat Light"/>
      <p:regular r:id="rId42"/>
      <p:bold r:id="rId43"/>
      <p:italic r:id="rId44"/>
      <p:boldItalic r:id="rId45"/>
    </p:embeddedFont>
    <p:embeddedFont>
      <p:font typeface="Montserrat ExtraLight"/>
      <p:regular r:id="rId46"/>
      <p:bold r:id="rId47"/>
      <p:italic r:id="rId48"/>
      <p:boldItalic r:id="rId49"/>
    </p:embeddedFont>
    <p:embeddedFont>
      <p:font typeface="Open Sans ExtraBold"/>
      <p:bold r:id="rId50"/>
      <p:boldItalic r:id="rId51"/>
    </p:embeddedFont>
    <p:embeddedFont>
      <p:font typeface="Roboto Mono"/>
      <p:regular r:id="rId52"/>
      <p:bold r:id="rId53"/>
      <p:italic r:id="rId54"/>
      <p:boldItalic r:id="rId55"/>
    </p:embeddedFont>
    <p:embeddedFont>
      <p:font typeface="Open Sans"/>
      <p:regular r:id="rId56"/>
      <p:bold r:id="rId57"/>
      <p:italic r:id="rId58"/>
      <p:boldItalic r:id="rId5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A9CC488C-AF6A-4BCE-A879-5AB995BB3587}">
  <a:tblStyle styleId="{A9CC488C-AF6A-4BCE-A879-5AB995BB3587}" styleName="Table_0">
    <a:wholeTbl>
      <a:tcTxStyle>
        <a:font>
          <a:latin typeface="Arial"/>
          <a:ea typeface="Arial"/>
          <a:cs typeface="Arial"/>
        </a:font>
        <a:srgbClr val="000000"/>
      </a:tcTxStyle>
      <a:tcStyle>
        <a:tcBdr>
          <a:left>
            <a:ln cap="flat" cmpd="sng" w="12700">
              <a:solidFill>
                <a:srgbClr val="000000"/>
              </a:solidFill>
              <a:prstDash val="solid"/>
              <a:round/>
              <a:headEnd len="sm" w="sm" type="none"/>
              <a:tailEnd len="sm" w="sm" type="none"/>
            </a:ln>
          </a:left>
          <a:right>
            <a:ln cap="flat" cmpd="sng" w="12700">
              <a:solidFill>
                <a:srgbClr val="000000"/>
              </a:solidFill>
              <a:prstDash val="solid"/>
              <a:round/>
              <a:headEnd len="sm" w="sm" type="none"/>
              <a:tailEnd len="sm" w="sm" type="none"/>
            </a:ln>
          </a:right>
          <a:top>
            <a:ln cap="flat" cmpd="sng" w="12700">
              <a:solidFill>
                <a:srgbClr val="000000"/>
              </a:solidFill>
              <a:prstDash val="solid"/>
              <a:round/>
              <a:headEnd len="sm" w="sm" type="none"/>
              <a:tailEnd len="sm" w="sm" type="none"/>
            </a:ln>
          </a:top>
          <a:bottom>
            <a:ln cap="flat" cmpd="sng" w="12700">
              <a:solidFill>
                <a:srgbClr val="000000"/>
              </a:solidFill>
              <a:prstDash val="solid"/>
              <a:round/>
              <a:headEnd len="sm" w="sm" type="none"/>
              <a:tailEnd len="sm" w="sm" type="none"/>
            </a:ln>
          </a:bottom>
          <a:insideH>
            <a:ln cap="flat" cmpd="sng" w="12700">
              <a:solidFill>
                <a:srgbClr val="000000"/>
              </a:solidFill>
              <a:prstDash val="solid"/>
              <a:round/>
              <a:headEnd len="sm" w="sm" type="none"/>
              <a:tailEnd len="sm" w="sm" type="none"/>
            </a:ln>
          </a:insideH>
          <a:insideV>
            <a:ln cap="flat" cmpd="sng" w="12700">
              <a:solidFill>
                <a:srgbClr val="000000"/>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Montserrat-italic.fntdata"/><Relationship Id="rId42" Type="http://schemas.openxmlformats.org/officeDocument/2006/relationships/font" Target="fonts/MontserratLight-regular.fntdata"/><Relationship Id="rId41" Type="http://schemas.openxmlformats.org/officeDocument/2006/relationships/font" Target="fonts/Montserrat-boldItalic.fntdata"/><Relationship Id="rId44" Type="http://schemas.openxmlformats.org/officeDocument/2006/relationships/font" Target="fonts/MontserratLight-italic.fntdata"/><Relationship Id="rId43" Type="http://schemas.openxmlformats.org/officeDocument/2006/relationships/font" Target="fonts/MontserratLight-bold.fntdata"/><Relationship Id="rId46" Type="http://schemas.openxmlformats.org/officeDocument/2006/relationships/font" Target="fonts/MontserratExtraLight-regular.fntdata"/><Relationship Id="rId45" Type="http://schemas.openxmlformats.org/officeDocument/2006/relationships/font" Target="fonts/MontserratLight-boldItalic.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48" Type="http://schemas.openxmlformats.org/officeDocument/2006/relationships/font" Target="fonts/MontserratExtraLight-italic.fntdata"/><Relationship Id="rId47" Type="http://schemas.openxmlformats.org/officeDocument/2006/relationships/font" Target="fonts/MontserratExtraLight-bold.fntdata"/><Relationship Id="rId49" Type="http://schemas.openxmlformats.org/officeDocument/2006/relationships/font" Target="fonts/MontserratExtraLight-boldItalic.fntdata"/><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font" Target="fonts/RobotoMonoMedium-bold.fntdata"/><Relationship Id="rId30" Type="http://schemas.openxmlformats.org/officeDocument/2006/relationships/font" Target="fonts/RobotoMonoMedium-regular.fntdata"/><Relationship Id="rId33" Type="http://schemas.openxmlformats.org/officeDocument/2006/relationships/font" Target="fonts/RobotoMonoMedium-boldItalic.fntdata"/><Relationship Id="rId32" Type="http://schemas.openxmlformats.org/officeDocument/2006/relationships/font" Target="fonts/RobotoMonoMedium-italic.fntdata"/><Relationship Id="rId35" Type="http://schemas.openxmlformats.org/officeDocument/2006/relationships/font" Target="fonts/Roboto-bold.fntdata"/><Relationship Id="rId34" Type="http://schemas.openxmlformats.org/officeDocument/2006/relationships/font" Target="fonts/Roboto-regular.fntdata"/><Relationship Id="rId37" Type="http://schemas.openxmlformats.org/officeDocument/2006/relationships/font" Target="fonts/Roboto-boldItalic.fntdata"/><Relationship Id="rId36" Type="http://schemas.openxmlformats.org/officeDocument/2006/relationships/font" Target="fonts/Roboto-italic.fntdata"/><Relationship Id="rId39" Type="http://schemas.openxmlformats.org/officeDocument/2006/relationships/font" Target="fonts/Montserrat-bold.fntdata"/><Relationship Id="rId38" Type="http://schemas.openxmlformats.org/officeDocument/2006/relationships/font" Target="fonts/Montserrat-regular.fntdata"/><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font" Target="fonts/OpenSansExtraBold-boldItalic.fntdata"/><Relationship Id="rId50" Type="http://schemas.openxmlformats.org/officeDocument/2006/relationships/font" Target="fonts/OpenSansExtraBold-bold.fntdata"/><Relationship Id="rId53" Type="http://schemas.openxmlformats.org/officeDocument/2006/relationships/font" Target="fonts/RobotoMono-bold.fntdata"/><Relationship Id="rId52" Type="http://schemas.openxmlformats.org/officeDocument/2006/relationships/font" Target="fonts/RobotoMono-regular.fntdata"/><Relationship Id="rId11" Type="http://schemas.openxmlformats.org/officeDocument/2006/relationships/slide" Target="slides/slide5.xml"/><Relationship Id="rId55" Type="http://schemas.openxmlformats.org/officeDocument/2006/relationships/font" Target="fonts/RobotoMono-boldItalic.fntdata"/><Relationship Id="rId10" Type="http://schemas.openxmlformats.org/officeDocument/2006/relationships/slide" Target="slides/slide4.xml"/><Relationship Id="rId54" Type="http://schemas.openxmlformats.org/officeDocument/2006/relationships/font" Target="fonts/RobotoMono-italic.fntdata"/><Relationship Id="rId13" Type="http://schemas.openxmlformats.org/officeDocument/2006/relationships/slide" Target="slides/slide7.xml"/><Relationship Id="rId57" Type="http://schemas.openxmlformats.org/officeDocument/2006/relationships/font" Target="fonts/OpenSans-bold.fntdata"/><Relationship Id="rId12" Type="http://schemas.openxmlformats.org/officeDocument/2006/relationships/slide" Target="slides/slide6.xml"/><Relationship Id="rId56" Type="http://schemas.openxmlformats.org/officeDocument/2006/relationships/font" Target="fonts/OpenSans-regular.fntdata"/><Relationship Id="rId15" Type="http://schemas.openxmlformats.org/officeDocument/2006/relationships/slide" Target="slides/slide9.xml"/><Relationship Id="rId59" Type="http://schemas.openxmlformats.org/officeDocument/2006/relationships/font" Target="fonts/OpenSans-boldItalic.fntdata"/><Relationship Id="rId14" Type="http://schemas.openxmlformats.org/officeDocument/2006/relationships/slide" Target="slides/slide8.xml"/><Relationship Id="rId58" Type="http://schemas.openxmlformats.org/officeDocument/2006/relationships/font" Target="fonts/OpenSans-italic.fntdata"/><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link.springer.com/article/10.1007%2Fs10055-018-0346-3" TargetMode="External"/><Relationship Id="rId3" Type="http://schemas.openxmlformats.org/officeDocument/2006/relationships/hyperlink" Target="https://techjury.net/stats-about/virtual-reality/#gref" TargetMode="Externa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g713c4da445_0_1: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g713c4da445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 name="Shape 124"/>
        <p:cNvGrpSpPr/>
        <p:nvPr/>
      </p:nvGrpSpPr>
      <p:grpSpPr>
        <a:xfrm>
          <a:off x="0" y="0"/>
          <a:ext cx="0" cy="0"/>
          <a:chOff x="0" y="0"/>
          <a:chExt cx="0" cy="0"/>
        </a:xfrm>
      </p:grpSpPr>
      <p:sp>
        <p:nvSpPr>
          <p:cNvPr id="125" name="Google Shape;125;g713c4da445_1_49: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26" name="Google Shape;126;g713c4da445_1_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g713c4da445_1_58: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32" name="Google Shape;132;g713c4da445_1_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 name="Shape 136"/>
        <p:cNvGrpSpPr/>
        <p:nvPr/>
      </p:nvGrpSpPr>
      <p:grpSpPr>
        <a:xfrm>
          <a:off x="0" y="0"/>
          <a:ext cx="0" cy="0"/>
          <a:chOff x="0" y="0"/>
          <a:chExt cx="0" cy="0"/>
        </a:xfrm>
      </p:grpSpPr>
      <p:sp>
        <p:nvSpPr>
          <p:cNvPr id="137" name="Google Shape;137;g713c4da445_1_68: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38" name="Google Shape;138;g713c4da445_1_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g713c4da445_1_79: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46" name="Google Shape;146;g713c4da445_1_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g713c4da445_1_9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55" name="Google Shape;155;g713c4da445_1_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g713c4da445_1_108: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68" name="Google Shape;168;g713c4da445_1_1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g713c4da445_1_119: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75" name="Google Shape;175;g713c4da445_1_1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g713c4da445_1_127: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81" name="Google Shape;181;g713c4da445_1_1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g7f2817c50e_0_18: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89" name="Google Shape;189;g7f2817c50e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g7f2817c50e_0_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94" name="Google Shape;194;g7f2817c50e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 name="Shape 57"/>
        <p:cNvGrpSpPr/>
        <p:nvPr/>
      </p:nvGrpSpPr>
      <p:grpSpPr>
        <a:xfrm>
          <a:off x="0" y="0"/>
          <a:ext cx="0" cy="0"/>
          <a:chOff x="0" y="0"/>
          <a:chExt cx="0" cy="0"/>
        </a:xfrm>
      </p:grpSpPr>
      <p:sp>
        <p:nvSpPr>
          <p:cNvPr id="58" name="Google Shape;58;p: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9" name="Google Shape;59;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 name="Shape 198"/>
        <p:cNvGrpSpPr/>
        <p:nvPr/>
      </p:nvGrpSpPr>
      <p:grpSpPr>
        <a:xfrm>
          <a:off x="0" y="0"/>
          <a:ext cx="0" cy="0"/>
          <a:chOff x="0" y="0"/>
          <a:chExt cx="0" cy="0"/>
        </a:xfrm>
      </p:grpSpPr>
      <p:sp>
        <p:nvSpPr>
          <p:cNvPr id="199" name="Google Shape;199;g7f2817c50e_0_6: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00" name="Google Shape;200;g7f2817c50e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g7f2817c50e_0_12: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08" name="Google Shape;208;g7f2817c50e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g7f2817c50e_0_27: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14" name="Google Shape;214;g7f2817c50e_0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g71572740d2_1_7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20" name="Google Shape;220;g71572740d2_1_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 name="Shape 65"/>
        <p:cNvGrpSpPr/>
        <p:nvPr/>
      </p:nvGrpSpPr>
      <p:grpSpPr>
        <a:xfrm>
          <a:off x="0" y="0"/>
          <a:ext cx="0" cy="0"/>
          <a:chOff x="0" y="0"/>
          <a:chExt cx="0" cy="0"/>
        </a:xfrm>
      </p:grpSpPr>
      <p:sp>
        <p:nvSpPr>
          <p:cNvPr id="66" name="Google Shape;66;g71572740d2_1_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7" name="Google Shape;67;g71572740d2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 name="Shape 76"/>
        <p:cNvGrpSpPr/>
        <p:nvPr/>
      </p:nvGrpSpPr>
      <p:grpSpPr>
        <a:xfrm>
          <a:off x="0" y="0"/>
          <a:ext cx="0" cy="0"/>
          <a:chOff x="0" y="0"/>
          <a:chExt cx="0" cy="0"/>
        </a:xfrm>
      </p:grpSpPr>
      <p:sp>
        <p:nvSpPr>
          <p:cNvPr id="77" name="Google Shape;77;g713c4da445_1_1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78" name="Google Shape;78;g713c4da445_1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chemeClr val="dk1"/>
                </a:solidFill>
              </a:rPr>
              <a:t> </a:t>
            </a:r>
            <a:r>
              <a:rPr lang="en" sz="1000" u="sng">
                <a:solidFill>
                  <a:srgbClr val="1155CC"/>
                </a:solidFill>
                <a:hlinkClick r:id="rId2">
                  <a:extLst>
                    <a:ext uri="{A12FA001-AC4F-418D-AE19-62706E023703}">
                      <ahyp:hlinkClr val="tx"/>
                    </a:ext>
                  </a:extLst>
                </a:hlinkClick>
              </a:rPr>
              <a:t>https://link.springer.com/article/10.1007%2Fs10055-018-0346-3</a:t>
            </a:r>
            <a:endParaRPr/>
          </a:p>
          <a:p>
            <a:pPr indent="0" lvl="0" marL="0" rtl="0" algn="l">
              <a:spcBef>
                <a:spcPts val="0"/>
              </a:spcBef>
              <a:spcAft>
                <a:spcPts val="0"/>
              </a:spcAft>
              <a:buClr>
                <a:schemeClr val="dk1"/>
              </a:buClr>
              <a:buSzPts val="1100"/>
              <a:buFont typeface="Arial"/>
              <a:buNone/>
            </a:pPr>
            <a:r>
              <a:rPr lang="en" sz="1000">
                <a:solidFill>
                  <a:schemeClr val="dk1"/>
                </a:solidFill>
              </a:rPr>
              <a:t> </a:t>
            </a:r>
            <a:r>
              <a:rPr lang="en" sz="1000" u="sng">
                <a:solidFill>
                  <a:srgbClr val="1155CC"/>
                </a:solidFill>
                <a:hlinkClick r:id="rId3">
                  <a:extLst>
                    <a:ext uri="{A12FA001-AC4F-418D-AE19-62706E023703}">
                      <ahyp:hlinkClr val="tx"/>
                    </a:ext>
                  </a:extLst>
                </a:hlinkClick>
              </a:rPr>
              <a:t>https://techjury.net/stats-about/virtual-reality/#gref</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 name="Shape 83"/>
        <p:cNvGrpSpPr/>
        <p:nvPr/>
      </p:nvGrpSpPr>
      <p:grpSpPr>
        <a:xfrm>
          <a:off x="0" y="0"/>
          <a:ext cx="0" cy="0"/>
          <a:chOff x="0" y="0"/>
          <a:chExt cx="0" cy="0"/>
        </a:xfrm>
      </p:grpSpPr>
      <p:sp>
        <p:nvSpPr>
          <p:cNvPr id="84" name="Google Shape;84;g713c4da445_1_28: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85" name="Google Shape;85;g713c4da445_1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 name="Shape 93"/>
        <p:cNvGrpSpPr/>
        <p:nvPr/>
      </p:nvGrpSpPr>
      <p:grpSpPr>
        <a:xfrm>
          <a:off x="0" y="0"/>
          <a:ext cx="0" cy="0"/>
          <a:chOff x="0" y="0"/>
          <a:chExt cx="0" cy="0"/>
        </a:xfrm>
      </p:grpSpPr>
      <p:sp>
        <p:nvSpPr>
          <p:cNvPr id="94" name="Google Shape;94;g71572740d2_1_2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95" name="Google Shape;95;g71572740d2_1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 name="Shape 101"/>
        <p:cNvGrpSpPr/>
        <p:nvPr/>
      </p:nvGrpSpPr>
      <p:grpSpPr>
        <a:xfrm>
          <a:off x="0" y="0"/>
          <a:ext cx="0" cy="0"/>
          <a:chOff x="0" y="0"/>
          <a:chExt cx="0" cy="0"/>
        </a:xfrm>
      </p:grpSpPr>
      <p:sp>
        <p:nvSpPr>
          <p:cNvPr id="102" name="Google Shape;102;g713c4da445_1_1: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03" name="Google Shape;103;g713c4da445_1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 name="Shape 111"/>
        <p:cNvGrpSpPr/>
        <p:nvPr/>
      </p:nvGrpSpPr>
      <p:grpSpPr>
        <a:xfrm>
          <a:off x="0" y="0"/>
          <a:ext cx="0" cy="0"/>
          <a:chOff x="0" y="0"/>
          <a:chExt cx="0" cy="0"/>
        </a:xfrm>
      </p:grpSpPr>
      <p:sp>
        <p:nvSpPr>
          <p:cNvPr id="112" name="Google Shape;112;g71572740d2_1_34: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13" name="Google Shape;113;g71572740d2_1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Users can download the experience and try it out.</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g713c4da445_1_43: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20" name="Google Shape;120;g713c4da445_1_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992767"/>
            <a:ext cx="8520600" cy="27369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3778833"/>
            <a:ext cx="8520600" cy="10569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474833"/>
            <a:ext cx="8520600" cy="26181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4202967"/>
            <a:ext cx="8520600" cy="17343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867800"/>
            <a:ext cx="8520600" cy="11223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593367"/>
            <a:ext cx="8520600" cy="7635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536633"/>
            <a:ext cx="8520600" cy="45552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593367"/>
            <a:ext cx="8520600" cy="7635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536633"/>
            <a:ext cx="3999900" cy="45552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832400" y="1536633"/>
            <a:ext cx="3999900" cy="45552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593367"/>
            <a:ext cx="8520600" cy="7635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740800"/>
            <a:ext cx="2808000" cy="1007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852800"/>
            <a:ext cx="2808000" cy="42393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600200"/>
            <a:ext cx="6367800" cy="54543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67"/>
            <a:ext cx="4572000" cy="68580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644233"/>
            <a:ext cx="4045200" cy="19764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3737433"/>
            <a:ext cx="4045200" cy="16467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965433"/>
            <a:ext cx="3837000" cy="49269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5640767"/>
            <a:ext cx="5998800" cy="8067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593367"/>
            <a:ext cx="8520600" cy="7635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536633"/>
            <a:ext cx="8520600" cy="45552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xml"/><Relationship Id="rId3" Type="http://schemas.openxmlformats.org/officeDocument/2006/relationships/image" Target="../media/image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2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2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4.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2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23.png"/><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hyperlink" Target="http://www.youtube.com/watch?v=DgDR_gYk_a8" TargetMode="External"/><Relationship Id="rId4" Type="http://schemas.openxmlformats.org/officeDocument/2006/relationships/image" Target="../media/image20.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0.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hyperlink" Target="http://www.youtube.com/watch?v=0lwG6MfGvwI" TargetMode="External"/><Relationship Id="rId4" Type="http://schemas.openxmlformats.org/officeDocument/2006/relationships/image" Target="../media/image13.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hyperlink" Target="http://www.youtube.com/watch?v=mUosdCQsMkM" TargetMode="External"/><Relationship Id="rId4" Type="http://schemas.openxmlformats.org/officeDocument/2006/relationships/image" Target="../media/image17.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1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hyperlink" Target="https://www.humanitarianleadershipacademy.org" TargetMode="External"/><Relationship Id="rId4" Type="http://schemas.openxmlformats.org/officeDocument/2006/relationships/hyperlink" Target="https://www.humanitarianleadershipacademy.org/innovation/toolkits/" TargetMode="External"/><Relationship Id="rId9" Type="http://schemas.openxmlformats.org/officeDocument/2006/relationships/hyperlink" Target="https://www.forbes.com/sites/solrogers/2020/03/03/coronavirus-practical-hygiene-advice-for-virtual-reality-users/" TargetMode="External"/><Relationship Id="rId5" Type="http://schemas.openxmlformats.org/officeDocument/2006/relationships/hyperlink" Target="https://www.humanitarianleadershipacademy.org/innovation/360-films-virtual-reality/" TargetMode="External"/><Relationship Id="rId6" Type="http://schemas.openxmlformats.org/officeDocument/2006/relationships/hyperlink" Target="https://vhil.stanford.edu/" TargetMode="External"/><Relationship Id="rId7" Type="http://schemas.openxmlformats.org/officeDocument/2006/relationships/hyperlink" Target="https://www.icrc.org/en/document/war-front-door-virtual-reality-challenge-inside-urban-conflict" TargetMode="External"/><Relationship Id="rId8" Type="http://schemas.openxmlformats.org/officeDocument/2006/relationships/hyperlink" Target="https://www.with.in/"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3.png"/><Relationship Id="rId4" Type="http://schemas.openxmlformats.org/officeDocument/2006/relationships/image" Target="../media/image2.png"/><Relationship Id="rId5" Type="http://schemas.openxmlformats.org/officeDocument/2006/relationships/image" Target="../media/image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1.png"/><Relationship Id="rId4" Type="http://schemas.openxmlformats.org/officeDocument/2006/relationships/image" Target="../media/image7.png"/><Relationship Id="rId5" Type="http://schemas.openxmlformats.org/officeDocument/2006/relationships/image" Target="../media/image4.png"/><Relationship Id="rId6" Type="http://schemas.openxmlformats.org/officeDocument/2006/relationships/image" Target="../media/image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25.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53" name="Shape 53"/>
        <p:cNvGrpSpPr/>
        <p:nvPr/>
      </p:nvGrpSpPr>
      <p:grpSpPr>
        <a:xfrm>
          <a:off x="0" y="0"/>
          <a:ext cx="0" cy="0"/>
          <a:chOff x="0" y="0"/>
          <a:chExt cx="0" cy="0"/>
        </a:xfrm>
      </p:grpSpPr>
      <p:sp>
        <p:nvSpPr>
          <p:cNvPr id="54" name="Google Shape;54;p13"/>
          <p:cNvSpPr txBox="1"/>
          <p:nvPr/>
        </p:nvSpPr>
        <p:spPr>
          <a:xfrm>
            <a:off x="725875" y="1487400"/>
            <a:ext cx="7971600" cy="1756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5000">
                <a:solidFill>
                  <a:srgbClr val="3C78D8"/>
                </a:solidFill>
                <a:latin typeface="Open Sans ExtraBold"/>
                <a:ea typeface="Open Sans ExtraBold"/>
                <a:cs typeface="Open Sans ExtraBold"/>
                <a:sym typeface="Open Sans ExtraBold"/>
              </a:rPr>
              <a:t>Virtual Reality </a:t>
            </a:r>
            <a:endParaRPr sz="5000">
              <a:solidFill>
                <a:srgbClr val="3C78D8"/>
              </a:solidFill>
              <a:latin typeface="Open Sans ExtraBold"/>
              <a:ea typeface="Open Sans ExtraBold"/>
              <a:cs typeface="Open Sans ExtraBold"/>
              <a:sym typeface="Open Sans ExtraBold"/>
            </a:endParaRPr>
          </a:p>
          <a:p>
            <a:pPr indent="0" lvl="0" marL="0" rtl="0" algn="l">
              <a:spcBef>
                <a:spcPts val="0"/>
              </a:spcBef>
              <a:spcAft>
                <a:spcPts val="0"/>
              </a:spcAft>
              <a:buNone/>
            </a:pPr>
            <a:r>
              <a:rPr lang="en" sz="5000">
                <a:solidFill>
                  <a:srgbClr val="3C78D8"/>
                </a:solidFill>
                <a:latin typeface="Open Sans ExtraBold"/>
                <a:ea typeface="Open Sans ExtraBold"/>
                <a:cs typeface="Open Sans ExtraBold"/>
                <a:sym typeface="Open Sans ExtraBold"/>
              </a:rPr>
              <a:t>Guide For Trainers</a:t>
            </a:r>
            <a:endParaRPr sz="5000">
              <a:solidFill>
                <a:srgbClr val="3C78D8"/>
              </a:solidFill>
              <a:latin typeface="Open Sans ExtraBold"/>
              <a:ea typeface="Open Sans ExtraBold"/>
              <a:cs typeface="Open Sans ExtraBold"/>
              <a:sym typeface="Open Sans ExtraBold"/>
            </a:endParaRPr>
          </a:p>
        </p:txBody>
      </p:sp>
      <p:sp>
        <p:nvSpPr>
          <p:cNvPr id="55" name="Google Shape;55;p13"/>
          <p:cNvSpPr txBox="1"/>
          <p:nvPr/>
        </p:nvSpPr>
        <p:spPr>
          <a:xfrm>
            <a:off x="725875" y="3243900"/>
            <a:ext cx="7664400" cy="1846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latin typeface="Roboto"/>
                <a:ea typeface="Roboto"/>
                <a:cs typeface="Roboto"/>
                <a:sym typeface="Roboto"/>
              </a:rPr>
              <a:t>HOW TO CREATE A VIRTUAL REALITY (VR) </a:t>
            </a:r>
            <a:endParaRPr sz="2400">
              <a:latin typeface="Roboto"/>
              <a:ea typeface="Roboto"/>
              <a:cs typeface="Roboto"/>
              <a:sym typeface="Roboto"/>
            </a:endParaRPr>
          </a:p>
          <a:p>
            <a:pPr indent="0" lvl="0" marL="0" rtl="0" algn="l">
              <a:spcBef>
                <a:spcPts val="0"/>
              </a:spcBef>
              <a:spcAft>
                <a:spcPts val="0"/>
              </a:spcAft>
              <a:buNone/>
            </a:pPr>
            <a:r>
              <a:rPr lang="en" sz="2400">
                <a:latin typeface="Roboto"/>
                <a:ea typeface="Roboto"/>
                <a:cs typeface="Roboto"/>
                <a:sym typeface="Roboto"/>
              </a:rPr>
              <a:t>FILMS FOR YOUR COURSES</a:t>
            </a:r>
            <a:endParaRPr sz="2400">
              <a:latin typeface="Roboto"/>
              <a:ea typeface="Roboto"/>
              <a:cs typeface="Roboto"/>
              <a:sym typeface="Roboto"/>
            </a:endParaRPr>
          </a:p>
        </p:txBody>
      </p:sp>
      <p:pic>
        <p:nvPicPr>
          <p:cNvPr id="56" name="Google Shape;56;p13"/>
          <p:cNvPicPr preferRelativeResize="0"/>
          <p:nvPr/>
        </p:nvPicPr>
        <p:blipFill>
          <a:blip r:embed="rId3">
            <a:alphaModFix/>
          </a:blip>
          <a:stretch>
            <a:fillRect/>
          </a:stretch>
        </p:blipFill>
        <p:spPr>
          <a:xfrm>
            <a:off x="858800" y="5443375"/>
            <a:ext cx="1751050" cy="9930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 name="Shape 127"/>
        <p:cNvGrpSpPr/>
        <p:nvPr/>
      </p:nvGrpSpPr>
      <p:grpSpPr>
        <a:xfrm>
          <a:off x="0" y="0"/>
          <a:ext cx="0" cy="0"/>
          <a:chOff x="0" y="0"/>
          <a:chExt cx="0" cy="0"/>
        </a:xfrm>
      </p:grpSpPr>
      <p:pic>
        <p:nvPicPr>
          <p:cNvPr id="128" name="Google Shape;128;p22"/>
          <p:cNvPicPr preferRelativeResize="0"/>
          <p:nvPr/>
        </p:nvPicPr>
        <p:blipFill>
          <a:blip r:embed="rId3">
            <a:alphaModFix/>
          </a:blip>
          <a:stretch>
            <a:fillRect/>
          </a:stretch>
        </p:blipFill>
        <p:spPr>
          <a:xfrm>
            <a:off x="-1697136" y="0"/>
            <a:ext cx="13565837" cy="6937075"/>
          </a:xfrm>
          <a:prstGeom prst="rect">
            <a:avLst/>
          </a:prstGeom>
          <a:noFill/>
          <a:ln>
            <a:noFill/>
          </a:ln>
        </p:spPr>
      </p:pic>
      <p:sp>
        <p:nvSpPr>
          <p:cNvPr id="129" name="Google Shape;129;p22"/>
          <p:cNvSpPr txBox="1"/>
          <p:nvPr/>
        </p:nvSpPr>
        <p:spPr>
          <a:xfrm>
            <a:off x="777300" y="4169200"/>
            <a:ext cx="7589400" cy="2425200"/>
          </a:xfrm>
          <a:prstGeom prst="rect">
            <a:avLst/>
          </a:prstGeom>
          <a:solidFill>
            <a:srgbClr val="FFFFFF"/>
          </a:solidFill>
          <a:ln cap="flat" cmpd="sng" w="38100">
            <a:solidFill>
              <a:srgbClr val="6D9EEB"/>
            </a:solidFill>
            <a:prstDash val="solid"/>
            <a:round/>
            <a:headEnd len="sm" w="sm" type="none"/>
            <a:tailEnd len="sm" w="sm" type="none"/>
          </a:ln>
        </p:spPr>
        <p:txBody>
          <a:bodyPr anchorCtr="0" anchor="t" bIns="91425" lIns="91425" spcFirstLastPara="1" rIns="91425" wrap="square" tIns="91425">
            <a:noAutofit/>
          </a:bodyPr>
          <a:lstStyle/>
          <a:p>
            <a:pPr indent="0" lvl="0" marL="171450" rtl="0" algn="l">
              <a:lnSpc>
                <a:spcPct val="115000"/>
              </a:lnSpc>
              <a:spcBef>
                <a:spcPts val="0"/>
              </a:spcBef>
              <a:spcAft>
                <a:spcPts val="0"/>
              </a:spcAft>
              <a:buNone/>
            </a:pPr>
            <a:r>
              <a:rPr b="1" lang="en" sz="1800">
                <a:latin typeface="Montserrat"/>
                <a:ea typeface="Montserrat"/>
                <a:cs typeface="Montserrat"/>
                <a:sym typeface="Montserrat"/>
              </a:rPr>
              <a:t>360 video </a:t>
            </a:r>
            <a:r>
              <a:rPr lang="en" sz="1800">
                <a:latin typeface="Montserrat"/>
                <a:ea typeface="Montserrat"/>
                <a:cs typeface="Montserrat"/>
                <a:sym typeface="Montserrat"/>
              </a:rPr>
              <a:t>is a non-interactive VR experience where viewers can look in every direction, giving an impression of being immersed in a virtual environment. 360 videos are not interactive. To create your 360 video, you will need:</a:t>
            </a:r>
            <a:endParaRPr sz="1800">
              <a:latin typeface="Montserrat"/>
              <a:ea typeface="Montserrat"/>
              <a:cs typeface="Montserrat"/>
              <a:sym typeface="Montserrat"/>
            </a:endParaRPr>
          </a:p>
          <a:p>
            <a:pPr indent="-57150" lvl="0" marL="171450" rtl="0" algn="l">
              <a:lnSpc>
                <a:spcPct val="115000"/>
              </a:lnSpc>
              <a:spcBef>
                <a:spcPts val="0"/>
              </a:spcBef>
              <a:spcAft>
                <a:spcPts val="0"/>
              </a:spcAft>
              <a:buSzPts val="1800"/>
              <a:buFont typeface="Montserrat"/>
              <a:buChar char="●"/>
            </a:pPr>
            <a:r>
              <a:rPr lang="en" sz="1800">
                <a:latin typeface="Montserrat"/>
                <a:ea typeface="Montserrat"/>
                <a:cs typeface="Montserrat"/>
                <a:sym typeface="Montserrat"/>
              </a:rPr>
              <a:t>360 Camera</a:t>
            </a:r>
            <a:endParaRPr sz="1800">
              <a:latin typeface="Montserrat"/>
              <a:ea typeface="Montserrat"/>
              <a:cs typeface="Montserrat"/>
              <a:sym typeface="Montserrat"/>
            </a:endParaRPr>
          </a:p>
          <a:p>
            <a:pPr indent="-57150" lvl="0" marL="171450" rtl="0" algn="l">
              <a:lnSpc>
                <a:spcPct val="115000"/>
              </a:lnSpc>
              <a:spcBef>
                <a:spcPts val="0"/>
              </a:spcBef>
              <a:spcAft>
                <a:spcPts val="0"/>
              </a:spcAft>
              <a:buSzPts val="1800"/>
              <a:buFont typeface="Montserrat"/>
              <a:buChar char="●"/>
            </a:pPr>
            <a:r>
              <a:rPr lang="en" sz="1800">
                <a:latin typeface="Montserrat"/>
                <a:ea typeface="Montserrat"/>
                <a:cs typeface="Montserrat"/>
                <a:sym typeface="Montserrat"/>
              </a:rPr>
              <a:t>Phone with VR App</a:t>
            </a:r>
            <a:endParaRPr sz="1800">
              <a:latin typeface="Montserrat"/>
              <a:ea typeface="Montserrat"/>
              <a:cs typeface="Montserrat"/>
              <a:sym typeface="Montserrat"/>
            </a:endParaRPr>
          </a:p>
          <a:p>
            <a:pPr indent="-57150" lvl="0" marL="171450" rtl="0" algn="l">
              <a:lnSpc>
                <a:spcPct val="115000"/>
              </a:lnSpc>
              <a:spcBef>
                <a:spcPts val="0"/>
              </a:spcBef>
              <a:spcAft>
                <a:spcPts val="0"/>
              </a:spcAft>
              <a:buSzPts val="1800"/>
              <a:buFont typeface="Montserrat"/>
              <a:buChar char="●"/>
            </a:pPr>
            <a:r>
              <a:rPr lang="en" sz="1800">
                <a:latin typeface="Montserrat"/>
                <a:ea typeface="Montserrat"/>
                <a:cs typeface="Montserrat"/>
                <a:sym typeface="Montserrat"/>
              </a:rPr>
              <a:t>Headsets (Recommended)</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 name="Shape 133"/>
        <p:cNvGrpSpPr/>
        <p:nvPr/>
      </p:nvGrpSpPr>
      <p:grpSpPr>
        <a:xfrm>
          <a:off x="0" y="0"/>
          <a:ext cx="0" cy="0"/>
          <a:chOff x="0" y="0"/>
          <a:chExt cx="0" cy="0"/>
        </a:xfrm>
      </p:grpSpPr>
      <p:sp>
        <p:nvSpPr>
          <p:cNvPr id="134" name="Google Shape;134;p23"/>
          <p:cNvSpPr txBox="1"/>
          <p:nvPr/>
        </p:nvSpPr>
        <p:spPr>
          <a:xfrm>
            <a:off x="338900" y="1047475"/>
            <a:ext cx="3927300" cy="447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2500">
                <a:solidFill>
                  <a:schemeClr val="dk1"/>
                </a:solidFill>
                <a:latin typeface="Open Sans ExtraBold"/>
                <a:ea typeface="Open Sans ExtraBold"/>
                <a:cs typeface="Open Sans ExtraBold"/>
                <a:sym typeface="Open Sans ExtraBold"/>
              </a:rPr>
              <a:t>6 Steps To Create </a:t>
            </a:r>
            <a:endParaRPr sz="2500">
              <a:solidFill>
                <a:schemeClr val="dk1"/>
              </a:solidFill>
              <a:latin typeface="Open Sans ExtraBold"/>
              <a:ea typeface="Open Sans ExtraBold"/>
              <a:cs typeface="Open Sans ExtraBold"/>
              <a:sym typeface="Open Sans ExtraBold"/>
            </a:endParaRPr>
          </a:p>
          <a:p>
            <a:pPr indent="0" lvl="0" marL="0" rtl="0" algn="l">
              <a:lnSpc>
                <a:spcPct val="115000"/>
              </a:lnSpc>
              <a:spcBef>
                <a:spcPts val="0"/>
              </a:spcBef>
              <a:spcAft>
                <a:spcPts val="0"/>
              </a:spcAft>
              <a:buNone/>
            </a:pPr>
            <a:r>
              <a:rPr lang="en" sz="2500">
                <a:solidFill>
                  <a:schemeClr val="dk1"/>
                </a:solidFill>
                <a:latin typeface="Open Sans ExtraBold"/>
                <a:ea typeface="Open Sans ExtraBold"/>
                <a:cs typeface="Open Sans ExtraBold"/>
                <a:sym typeface="Open Sans ExtraBold"/>
              </a:rPr>
              <a:t>Your 360 Video</a:t>
            </a:r>
            <a:endParaRPr sz="2500">
              <a:solidFill>
                <a:schemeClr val="dk1"/>
              </a:solidFill>
              <a:latin typeface="Open Sans ExtraBold"/>
              <a:ea typeface="Open Sans ExtraBold"/>
              <a:cs typeface="Open Sans ExtraBold"/>
              <a:sym typeface="Open Sans ExtraBold"/>
            </a:endParaRPr>
          </a:p>
          <a:p>
            <a:pPr indent="0" lvl="0" marL="0" rtl="0" algn="l">
              <a:lnSpc>
                <a:spcPct val="115000"/>
              </a:lnSpc>
              <a:spcBef>
                <a:spcPts val="0"/>
              </a:spcBef>
              <a:spcAft>
                <a:spcPts val="0"/>
              </a:spcAft>
              <a:buNone/>
            </a:pPr>
            <a:r>
              <a:t/>
            </a:r>
            <a:endParaRPr sz="1800">
              <a:solidFill>
                <a:schemeClr val="dk1"/>
              </a:solidFill>
              <a:latin typeface="Montserrat"/>
              <a:ea typeface="Montserrat"/>
              <a:cs typeface="Montserrat"/>
              <a:sym typeface="Montserrat"/>
            </a:endParaRPr>
          </a:p>
          <a:p>
            <a:pPr indent="-342900" lvl="0" marL="457200" rtl="0" algn="l">
              <a:lnSpc>
                <a:spcPct val="115000"/>
              </a:lnSpc>
              <a:spcBef>
                <a:spcPts val="1000"/>
              </a:spcBef>
              <a:spcAft>
                <a:spcPts val="0"/>
              </a:spcAft>
              <a:buClr>
                <a:schemeClr val="dk1"/>
              </a:buClr>
              <a:buSzPts val="1800"/>
              <a:buFont typeface="Montserrat"/>
              <a:buAutoNum type="arabicPeriod"/>
            </a:pPr>
            <a:r>
              <a:rPr lang="en" sz="1800">
                <a:solidFill>
                  <a:schemeClr val="dk1"/>
                </a:solidFill>
                <a:latin typeface="Montserrat"/>
                <a:ea typeface="Montserrat"/>
                <a:cs typeface="Montserrat"/>
                <a:sym typeface="Montserrat"/>
              </a:rPr>
              <a:t>Write your script</a:t>
            </a:r>
            <a:endParaRPr sz="1800">
              <a:solidFill>
                <a:schemeClr val="dk1"/>
              </a:solidFill>
              <a:latin typeface="Montserrat"/>
              <a:ea typeface="Montserrat"/>
              <a:cs typeface="Montserrat"/>
              <a:sym typeface="Montserrat"/>
            </a:endParaRPr>
          </a:p>
          <a:p>
            <a:pPr indent="-342900" lvl="0" marL="457200" rtl="0" algn="l">
              <a:lnSpc>
                <a:spcPct val="115000"/>
              </a:lnSpc>
              <a:spcBef>
                <a:spcPts val="1000"/>
              </a:spcBef>
              <a:spcAft>
                <a:spcPts val="0"/>
              </a:spcAft>
              <a:buClr>
                <a:schemeClr val="dk1"/>
              </a:buClr>
              <a:buSzPts val="1800"/>
              <a:buFont typeface="Montserrat"/>
              <a:buAutoNum type="arabicPeriod"/>
            </a:pPr>
            <a:r>
              <a:rPr lang="en" sz="1800">
                <a:solidFill>
                  <a:schemeClr val="dk1"/>
                </a:solidFill>
                <a:latin typeface="Montserrat"/>
                <a:ea typeface="Montserrat"/>
                <a:cs typeface="Montserrat"/>
                <a:sym typeface="Montserrat"/>
              </a:rPr>
              <a:t>Create a s</a:t>
            </a:r>
            <a:r>
              <a:rPr lang="en" sz="1800">
                <a:solidFill>
                  <a:schemeClr val="dk1"/>
                </a:solidFill>
                <a:latin typeface="Montserrat"/>
                <a:ea typeface="Montserrat"/>
                <a:cs typeface="Montserrat"/>
                <a:sym typeface="Montserrat"/>
              </a:rPr>
              <a:t>toryboard</a:t>
            </a:r>
            <a:endParaRPr sz="1800">
              <a:solidFill>
                <a:schemeClr val="dk1"/>
              </a:solidFill>
              <a:latin typeface="Montserrat"/>
              <a:ea typeface="Montserrat"/>
              <a:cs typeface="Montserrat"/>
              <a:sym typeface="Montserrat"/>
            </a:endParaRPr>
          </a:p>
          <a:p>
            <a:pPr indent="-342900" lvl="0" marL="457200" rtl="0" algn="l">
              <a:lnSpc>
                <a:spcPct val="115000"/>
              </a:lnSpc>
              <a:spcBef>
                <a:spcPts val="1000"/>
              </a:spcBef>
              <a:spcAft>
                <a:spcPts val="0"/>
              </a:spcAft>
              <a:buClr>
                <a:schemeClr val="dk1"/>
              </a:buClr>
              <a:buSzPts val="1800"/>
              <a:buFont typeface="Montserrat"/>
              <a:buAutoNum type="arabicPeriod"/>
            </a:pPr>
            <a:r>
              <a:rPr lang="en" sz="1800">
                <a:solidFill>
                  <a:schemeClr val="dk1"/>
                </a:solidFill>
                <a:latin typeface="Montserrat"/>
                <a:ea typeface="Montserrat"/>
                <a:cs typeface="Montserrat"/>
                <a:sym typeface="Montserrat"/>
              </a:rPr>
              <a:t>Make a production plan	 </a:t>
            </a:r>
            <a:endParaRPr sz="1800">
              <a:solidFill>
                <a:schemeClr val="dk1"/>
              </a:solidFill>
              <a:latin typeface="Montserrat"/>
              <a:ea typeface="Montserrat"/>
              <a:cs typeface="Montserrat"/>
              <a:sym typeface="Montserrat"/>
            </a:endParaRPr>
          </a:p>
          <a:p>
            <a:pPr indent="-342900" lvl="0" marL="457200" rtl="0" algn="l">
              <a:lnSpc>
                <a:spcPct val="115000"/>
              </a:lnSpc>
              <a:spcBef>
                <a:spcPts val="1000"/>
              </a:spcBef>
              <a:spcAft>
                <a:spcPts val="0"/>
              </a:spcAft>
              <a:buClr>
                <a:schemeClr val="dk1"/>
              </a:buClr>
              <a:buSzPts val="1800"/>
              <a:buFont typeface="Montserrat"/>
              <a:buAutoNum type="arabicPeriod"/>
            </a:pPr>
            <a:r>
              <a:rPr lang="en" sz="1800">
                <a:solidFill>
                  <a:schemeClr val="dk1"/>
                </a:solidFill>
                <a:latin typeface="Montserrat"/>
                <a:ea typeface="Montserrat"/>
                <a:cs typeface="Montserrat"/>
                <a:sym typeface="Montserrat"/>
              </a:rPr>
              <a:t>Shoot your 360 video &amp; record sound</a:t>
            </a:r>
            <a:endParaRPr sz="1800">
              <a:solidFill>
                <a:schemeClr val="dk1"/>
              </a:solidFill>
              <a:latin typeface="Montserrat"/>
              <a:ea typeface="Montserrat"/>
              <a:cs typeface="Montserrat"/>
              <a:sym typeface="Montserrat"/>
            </a:endParaRPr>
          </a:p>
          <a:p>
            <a:pPr indent="-342900" lvl="0" marL="457200" rtl="0" algn="l">
              <a:lnSpc>
                <a:spcPct val="115000"/>
              </a:lnSpc>
              <a:spcBef>
                <a:spcPts val="1000"/>
              </a:spcBef>
              <a:spcAft>
                <a:spcPts val="0"/>
              </a:spcAft>
              <a:buClr>
                <a:schemeClr val="dk1"/>
              </a:buClr>
              <a:buSzPts val="1800"/>
              <a:buFont typeface="Montserrat"/>
              <a:buAutoNum type="arabicPeriod"/>
            </a:pPr>
            <a:r>
              <a:rPr lang="en" sz="1800">
                <a:solidFill>
                  <a:schemeClr val="dk1"/>
                </a:solidFill>
                <a:latin typeface="Montserrat"/>
                <a:ea typeface="Montserrat"/>
                <a:cs typeface="Montserrat"/>
                <a:sym typeface="Montserrat"/>
              </a:rPr>
              <a:t>Edit your film </a:t>
            </a:r>
            <a:endParaRPr sz="1800">
              <a:solidFill>
                <a:schemeClr val="dk1"/>
              </a:solidFill>
              <a:latin typeface="Montserrat"/>
              <a:ea typeface="Montserrat"/>
              <a:cs typeface="Montserrat"/>
              <a:sym typeface="Montserrat"/>
            </a:endParaRPr>
          </a:p>
          <a:p>
            <a:pPr indent="-342900" lvl="0" marL="457200" rtl="0" algn="l">
              <a:lnSpc>
                <a:spcPct val="115000"/>
              </a:lnSpc>
              <a:spcBef>
                <a:spcPts val="1000"/>
              </a:spcBef>
              <a:spcAft>
                <a:spcPts val="0"/>
              </a:spcAft>
              <a:buClr>
                <a:schemeClr val="dk1"/>
              </a:buClr>
              <a:buSzPts val="1800"/>
              <a:buFont typeface="Montserrat"/>
              <a:buAutoNum type="arabicPeriod"/>
            </a:pPr>
            <a:r>
              <a:rPr lang="en" sz="1800">
                <a:solidFill>
                  <a:schemeClr val="dk1"/>
                </a:solidFill>
                <a:latin typeface="Montserrat"/>
                <a:ea typeface="Montserrat"/>
                <a:cs typeface="Montserrat"/>
                <a:sym typeface="Montserrat"/>
              </a:rPr>
              <a:t>Publish your film</a:t>
            </a:r>
            <a:endParaRPr/>
          </a:p>
        </p:txBody>
      </p:sp>
      <p:pic>
        <p:nvPicPr>
          <p:cNvPr id="135" name="Google Shape;135;p23"/>
          <p:cNvPicPr preferRelativeResize="0"/>
          <p:nvPr/>
        </p:nvPicPr>
        <p:blipFill rotWithShape="1">
          <a:blip r:embed="rId3">
            <a:alphaModFix/>
          </a:blip>
          <a:srcRect b="0" l="9471" r="62570" t="0"/>
          <a:stretch/>
        </p:blipFill>
        <p:spPr>
          <a:xfrm>
            <a:off x="4770811" y="0"/>
            <a:ext cx="4472866" cy="6857999"/>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 name="Shape 139"/>
        <p:cNvGrpSpPr/>
        <p:nvPr/>
      </p:nvGrpSpPr>
      <p:grpSpPr>
        <a:xfrm>
          <a:off x="0" y="0"/>
          <a:ext cx="0" cy="0"/>
          <a:chOff x="0" y="0"/>
          <a:chExt cx="0" cy="0"/>
        </a:xfrm>
      </p:grpSpPr>
      <p:pic>
        <p:nvPicPr>
          <p:cNvPr id="140" name="Google Shape;140;p24"/>
          <p:cNvPicPr preferRelativeResize="0"/>
          <p:nvPr/>
        </p:nvPicPr>
        <p:blipFill>
          <a:blip r:embed="rId3">
            <a:alphaModFix/>
          </a:blip>
          <a:stretch>
            <a:fillRect/>
          </a:stretch>
        </p:blipFill>
        <p:spPr>
          <a:xfrm>
            <a:off x="-338925" y="-190650"/>
            <a:ext cx="10076100" cy="7261026"/>
          </a:xfrm>
          <a:prstGeom prst="rect">
            <a:avLst/>
          </a:prstGeom>
          <a:noFill/>
          <a:ln>
            <a:noFill/>
          </a:ln>
        </p:spPr>
      </p:pic>
      <p:graphicFrame>
        <p:nvGraphicFramePr>
          <p:cNvPr id="141" name="Google Shape;141;p24"/>
          <p:cNvGraphicFramePr/>
          <p:nvPr/>
        </p:nvGraphicFramePr>
        <p:xfrm>
          <a:off x="622225" y="4931600"/>
          <a:ext cx="3000000" cy="3000000"/>
        </p:xfrm>
        <a:graphic>
          <a:graphicData uri="http://schemas.openxmlformats.org/drawingml/2006/table">
            <a:tbl>
              <a:tblPr>
                <a:noFill/>
                <a:tableStyleId>{A9CC488C-AF6A-4BCE-A879-5AB995BB3587}</a:tableStyleId>
              </a:tblPr>
              <a:tblGrid>
                <a:gridCol w="2639675"/>
                <a:gridCol w="2031050"/>
                <a:gridCol w="2048425"/>
              </a:tblGrid>
              <a:tr h="12700">
                <a:tc>
                  <a:txBody>
                    <a:bodyPr/>
                    <a:lstStyle/>
                    <a:p>
                      <a:pPr indent="0" lvl="0" marL="0" rtl="0" algn="l">
                        <a:spcBef>
                          <a:spcPts val="0"/>
                        </a:spcBef>
                        <a:spcAft>
                          <a:spcPts val="0"/>
                        </a:spcAft>
                        <a:buNone/>
                      </a:pPr>
                      <a:r>
                        <a:rPr lang="en" sz="1200">
                          <a:solidFill>
                            <a:srgbClr val="FFFFFF"/>
                          </a:solidFill>
                          <a:latin typeface="Roboto Mono"/>
                          <a:ea typeface="Roboto Mono"/>
                          <a:cs typeface="Roboto Mono"/>
                          <a:sym typeface="Roboto Mono"/>
                        </a:rPr>
                        <a:t>Setting</a:t>
                      </a:r>
                      <a:r>
                        <a:rPr lang="en" sz="1200">
                          <a:solidFill>
                            <a:srgbClr val="FFFFFF"/>
                          </a:solidFill>
                          <a:latin typeface="Roboto Mono"/>
                          <a:ea typeface="Roboto Mono"/>
                          <a:cs typeface="Roboto Mono"/>
                          <a:sym typeface="Roboto Mono"/>
                        </a:rPr>
                        <a:t> </a:t>
                      </a:r>
                      <a:endParaRPr sz="1200">
                        <a:solidFill>
                          <a:srgbClr val="FFFFFF"/>
                        </a:solidFill>
                        <a:latin typeface="Roboto Mono"/>
                        <a:ea typeface="Roboto Mono"/>
                        <a:cs typeface="Roboto Mono"/>
                        <a:sym typeface="Roboto Mono"/>
                      </a:endParaRPr>
                    </a:p>
                    <a:p>
                      <a:pPr indent="0" lvl="0" marL="0" rtl="0" algn="l">
                        <a:spcBef>
                          <a:spcPts val="0"/>
                        </a:spcBef>
                        <a:spcAft>
                          <a:spcPts val="0"/>
                        </a:spcAft>
                        <a:buNone/>
                      </a:pPr>
                      <a:r>
                        <a:rPr lang="en" sz="1200">
                          <a:solidFill>
                            <a:srgbClr val="FFFFFF"/>
                          </a:solidFill>
                          <a:latin typeface="Roboto Mono"/>
                          <a:ea typeface="Roboto Mono"/>
                          <a:cs typeface="Roboto Mono"/>
                          <a:sym typeface="Roboto Mono"/>
                        </a:rPr>
                        <a:t>(Locati</a:t>
                      </a:r>
                      <a:r>
                        <a:rPr lang="en" sz="1200">
                          <a:solidFill>
                            <a:srgbClr val="FFFFFF"/>
                          </a:solidFill>
                          <a:latin typeface="Roboto Mono"/>
                          <a:ea typeface="Roboto Mono"/>
                          <a:cs typeface="Roboto Mono"/>
                          <a:sym typeface="Roboto Mono"/>
                        </a:rPr>
                        <a:t>on &amp; Time of day)</a:t>
                      </a:r>
                      <a:endParaRPr sz="1200">
                        <a:solidFill>
                          <a:srgbClr val="FFFFFF"/>
                        </a:solidFill>
                        <a:latin typeface="Roboto Mono"/>
                        <a:ea typeface="Roboto Mono"/>
                        <a:cs typeface="Roboto Mono"/>
                        <a:sym typeface="Roboto Mono"/>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000000"/>
                    </a:solidFill>
                  </a:tcPr>
                </a:tc>
                <a:tc>
                  <a:txBody>
                    <a:bodyPr/>
                    <a:lstStyle/>
                    <a:p>
                      <a:pPr indent="0" lvl="0" marL="0" rtl="0" algn="l">
                        <a:spcBef>
                          <a:spcPts val="0"/>
                        </a:spcBef>
                        <a:spcAft>
                          <a:spcPts val="0"/>
                        </a:spcAft>
                        <a:buNone/>
                      </a:pPr>
                      <a:r>
                        <a:rPr lang="en" sz="1200">
                          <a:solidFill>
                            <a:srgbClr val="FFFFFF"/>
                          </a:solidFill>
                          <a:latin typeface="Roboto Mono"/>
                          <a:ea typeface="Roboto Mono"/>
                          <a:cs typeface="Roboto Mono"/>
                          <a:sym typeface="Roboto Mono"/>
                        </a:rPr>
                        <a:t>Dialogue</a:t>
                      </a:r>
                      <a:endParaRPr sz="1200">
                        <a:solidFill>
                          <a:srgbClr val="FFFFFF"/>
                        </a:solidFill>
                        <a:latin typeface="Roboto Mono"/>
                        <a:ea typeface="Roboto Mono"/>
                        <a:cs typeface="Roboto Mono"/>
                        <a:sym typeface="Roboto Mono"/>
                      </a:endParaRPr>
                    </a:p>
                    <a:p>
                      <a:pPr indent="0" lvl="0" marL="0" rtl="0" algn="l">
                        <a:spcBef>
                          <a:spcPts val="0"/>
                        </a:spcBef>
                        <a:spcAft>
                          <a:spcPts val="0"/>
                        </a:spcAft>
                        <a:buNone/>
                      </a:pPr>
                      <a:r>
                        <a:rPr lang="en" sz="1200">
                          <a:solidFill>
                            <a:srgbClr val="FFFFFF"/>
                          </a:solidFill>
                          <a:latin typeface="Roboto Mono"/>
                          <a:ea typeface="Roboto Mono"/>
                          <a:cs typeface="Roboto Mono"/>
                          <a:sym typeface="Roboto Mono"/>
                        </a:rPr>
                        <a:t>(Who’s saying what)</a:t>
                      </a:r>
                      <a:endParaRPr sz="1200">
                        <a:solidFill>
                          <a:srgbClr val="FFFFFF"/>
                        </a:solidFill>
                        <a:latin typeface="Roboto Mono"/>
                        <a:ea typeface="Roboto Mono"/>
                        <a:cs typeface="Roboto Mono"/>
                        <a:sym typeface="Roboto Mono"/>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000000"/>
                    </a:solidFill>
                  </a:tcPr>
                </a:tc>
                <a:tc>
                  <a:txBody>
                    <a:bodyPr/>
                    <a:lstStyle/>
                    <a:p>
                      <a:pPr indent="0" lvl="0" marL="0" rtl="0" algn="l">
                        <a:spcBef>
                          <a:spcPts val="0"/>
                        </a:spcBef>
                        <a:spcAft>
                          <a:spcPts val="0"/>
                        </a:spcAft>
                        <a:buNone/>
                      </a:pPr>
                      <a:r>
                        <a:rPr lang="en" sz="1200">
                          <a:solidFill>
                            <a:srgbClr val="FFFFFF"/>
                          </a:solidFill>
                          <a:latin typeface="Roboto Mono"/>
                          <a:ea typeface="Roboto Mono"/>
                          <a:cs typeface="Roboto Mono"/>
                          <a:sym typeface="Roboto Mono"/>
                        </a:rPr>
                        <a:t>Action</a:t>
                      </a:r>
                      <a:endParaRPr sz="1200">
                        <a:solidFill>
                          <a:srgbClr val="FFFFFF"/>
                        </a:solidFill>
                        <a:latin typeface="Roboto Mono"/>
                        <a:ea typeface="Roboto Mono"/>
                        <a:cs typeface="Roboto Mono"/>
                        <a:sym typeface="Roboto Mono"/>
                      </a:endParaRPr>
                    </a:p>
                    <a:p>
                      <a:pPr indent="0" lvl="0" marL="0" rtl="0" algn="l">
                        <a:spcBef>
                          <a:spcPts val="0"/>
                        </a:spcBef>
                        <a:spcAft>
                          <a:spcPts val="0"/>
                        </a:spcAft>
                        <a:buNone/>
                      </a:pPr>
                      <a:r>
                        <a:rPr lang="en" sz="1200">
                          <a:solidFill>
                            <a:srgbClr val="FFFFFF"/>
                          </a:solidFill>
                          <a:latin typeface="Roboto Mono"/>
                          <a:ea typeface="Roboto Mono"/>
                          <a:cs typeface="Roboto Mono"/>
                          <a:sym typeface="Roboto Mono"/>
                        </a:rPr>
                        <a:t>(what’s happening)</a:t>
                      </a:r>
                      <a:endParaRPr sz="1200">
                        <a:solidFill>
                          <a:srgbClr val="FFFFFF"/>
                        </a:solidFill>
                        <a:latin typeface="Roboto Mono"/>
                        <a:ea typeface="Roboto Mono"/>
                        <a:cs typeface="Roboto Mono"/>
                        <a:sym typeface="Roboto Mono"/>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000000"/>
                    </a:solidFill>
                  </a:tcPr>
                </a:tc>
              </a:tr>
              <a:tr h="401325">
                <a:tc>
                  <a:txBody>
                    <a:bodyPr/>
                    <a:lstStyle/>
                    <a:p>
                      <a:pPr indent="0" lvl="0" marL="0" rtl="0" algn="l">
                        <a:spcBef>
                          <a:spcPts val="0"/>
                        </a:spcBef>
                        <a:spcAft>
                          <a:spcPts val="0"/>
                        </a:spcAft>
                        <a:buNone/>
                      </a:pPr>
                      <a:r>
                        <a:t/>
                      </a:r>
                      <a:endParaRPr sz="1800">
                        <a:latin typeface="Roboto Mono"/>
                        <a:ea typeface="Roboto Mono"/>
                        <a:cs typeface="Roboto Mono"/>
                        <a:sym typeface="Roboto Mono"/>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t/>
                      </a:r>
                      <a:endParaRPr sz="1800">
                        <a:latin typeface="Roboto Mono"/>
                        <a:ea typeface="Roboto Mono"/>
                        <a:cs typeface="Roboto Mono"/>
                        <a:sym typeface="Roboto Mono"/>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t/>
                      </a:r>
                      <a:endParaRPr sz="1800">
                        <a:latin typeface="Roboto Mono"/>
                        <a:ea typeface="Roboto Mono"/>
                        <a:cs typeface="Roboto Mono"/>
                        <a:sym typeface="Roboto Mono"/>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FFFFF"/>
                    </a:solidFill>
                  </a:tcPr>
                </a:tc>
              </a:tr>
              <a:tr h="401325">
                <a:tc>
                  <a:txBody>
                    <a:bodyPr/>
                    <a:lstStyle/>
                    <a:p>
                      <a:pPr indent="0" lvl="0" marL="0" rtl="0" algn="l">
                        <a:spcBef>
                          <a:spcPts val="0"/>
                        </a:spcBef>
                        <a:spcAft>
                          <a:spcPts val="0"/>
                        </a:spcAft>
                        <a:buNone/>
                      </a:pPr>
                      <a:r>
                        <a:t/>
                      </a:r>
                      <a:endParaRPr sz="1800">
                        <a:latin typeface="Roboto Mono"/>
                        <a:ea typeface="Roboto Mono"/>
                        <a:cs typeface="Roboto Mono"/>
                        <a:sym typeface="Roboto Mono"/>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t/>
                      </a:r>
                      <a:endParaRPr sz="1800">
                        <a:latin typeface="Roboto Mono"/>
                        <a:ea typeface="Roboto Mono"/>
                        <a:cs typeface="Roboto Mono"/>
                        <a:sym typeface="Roboto Mono"/>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t/>
                      </a:r>
                      <a:endParaRPr sz="1800">
                        <a:latin typeface="Roboto Mono"/>
                        <a:ea typeface="Roboto Mono"/>
                        <a:cs typeface="Roboto Mono"/>
                        <a:sym typeface="Roboto Mono"/>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FFFFF"/>
                    </a:solidFill>
                  </a:tcPr>
                </a:tc>
              </a:tr>
            </a:tbl>
          </a:graphicData>
        </a:graphic>
      </p:graphicFrame>
      <p:sp>
        <p:nvSpPr>
          <p:cNvPr id="142" name="Google Shape;142;p24"/>
          <p:cNvSpPr txBox="1"/>
          <p:nvPr/>
        </p:nvSpPr>
        <p:spPr>
          <a:xfrm>
            <a:off x="502275" y="938275"/>
            <a:ext cx="6965400" cy="38451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sz="1800">
                <a:latin typeface="Courier"/>
                <a:ea typeface="Courier"/>
                <a:cs typeface="Courier"/>
                <a:sym typeface="Courier"/>
              </a:rPr>
              <a:t>A script describes the setting as well as the actions  and dialogues of characters in your film.</a:t>
            </a:r>
            <a:endParaRPr sz="1800">
              <a:latin typeface="Courier"/>
              <a:ea typeface="Courier"/>
              <a:cs typeface="Courier"/>
              <a:sym typeface="Courier"/>
            </a:endParaRPr>
          </a:p>
          <a:p>
            <a:pPr indent="0" lvl="0" marL="0" rtl="0" algn="l">
              <a:lnSpc>
                <a:spcPct val="115000"/>
              </a:lnSpc>
              <a:spcBef>
                <a:spcPts val="0"/>
              </a:spcBef>
              <a:spcAft>
                <a:spcPts val="0"/>
              </a:spcAft>
              <a:buNone/>
            </a:pPr>
            <a:r>
              <a:t/>
            </a:r>
            <a:endParaRPr sz="1800">
              <a:latin typeface="Courier"/>
              <a:ea typeface="Courier"/>
              <a:cs typeface="Courier"/>
              <a:sym typeface="Courier"/>
            </a:endParaRPr>
          </a:p>
          <a:p>
            <a:pPr indent="0" lvl="0" marL="0" rtl="0" algn="l">
              <a:lnSpc>
                <a:spcPct val="115000"/>
              </a:lnSpc>
              <a:spcBef>
                <a:spcPts val="0"/>
              </a:spcBef>
              <a:spcAft>
                <a:spcPts val="0"/>
              </a:spcAft>
              <a:buNone/>
            </a:pPr>
            <a:r>
              <a:rPr lang="en" sz="1800">
                <a:latin typeface="Courier"/>
                <a:ea typeface="Courier"/>
                <a:cs typeface="Courier"/>
                <a:sym typeface="Courier"/>
              </a:rPr>
              <a:t>First define </a:t>
            </a:r>
            <a:r>
              <a:rPr b="1" lang="en" sz="1800">
                <a:latin typeface="Courier"/>
                <a:ea typeface="Courier"/>
                <a:cs typeface="Courier"/>
                <a:sym typeface="Courier"/>
              </a:rPr>
              <a:t>the goal of your film</a:t>
            </a:r>
            <a:r>
              <a:rPr lang="en" sz="1800">
                <a:latin typeface="Courier"/>
                <a:ea typeface="Courier"/>
                <a:cs typeface="Courier"/>
                <a:sym typeface="Courier"/>
              </a:rPr>
              <a:t>.</a:t>
            </a:r>
            <a:r>
              <a:rPr lang="en" sz="1800">
                <a:solidFill>
                  <a:srgbClr val="FFFFFF"/>
                </a:solidFill>
                <a:highlight>
                  <a:srgbClr val="000000"/>
                </a:highlight>
                <a:latin typeface="Courier"/>
                <a:ea typeface="Courier"/>
                <a:cs typeface="Courier"/>
                <a:sym typeface="Courier"/>
              </a:rPr>
              <a:t> </a:t>
            </a:r>
            <a:r>
              <a:rPr b="1" lang="en" sz="1800">
                <a:solidFill>
                  <a:srgbClr val="FFFFFF"/>
                </a:solidFill>
                <a:highlight>
                  <a:srgbClr val="000000"/>
                </a:highlight>
                <a:latin typeface="Courier"/>
                <a:ea typeface="Courier"/>
                <a:cs typeface="Courier"/>
                <a:sym typeface="Courier"/>
              </a:rPr>
              <a:t>What do you want students to learn?</a:t>
            </a:r>
            <a:endParaRPr b="1" sz="1800">
              <a:solidFill>
                <a:srgbClr val="FFFFFF"/>
              </a:solidFill>
              <a:highlight>
                <a:srgbClr val="000000"/>
              </a:highlight>
              <a:latin typeface="Courier"/>
              <a:ea typeface="Courier"/>
              <a:cs typeface="Courier"/>
              <a:sym typeface="Courier"/>
            </a:endParaRPr>
          </a:p>
          <a:p>
            <a:pPr indent="0" lvl="0" marL="0" rtl="0" algn="l">
              <a:lnSpc>
                <a:spcPct val="115000"/>
              </a:lnSpc>
              <a:spcBef>
                <a:spcPts val="0"/>
              </a:spcBef>
              <a:spcAft>
                <a:spcPts val="0"/>
              </a:spcAft>
              <a:buNone/>
            </a:pPr>
            <a:r>
              <a:t/>
            </a:r>
            <a:endParaRPr sz="1800">
              <a:latin typeface="Courier"/>
              <a:ea typeface="Courier"/>
              <a:cs typeface="Courier"/>
              <a:sym typeface="Courier"/>
            </a:endParaRPr>
          </a:p>
          <a:p>
            <a:pPr indent="0" lvl="0" marL="0" rtl="0" algn="l">
              <a:lnSpc>
                <a:spcPct val="115000"/>
              </a:lnSpc>
              <a:spcBef>
                <a:spcPts val="0"/>
              </a:spcBef>
              <a:spcAft>
                <a:spcPts val="0"/>
              </a:spcAft>
              <a:buNone/>
            </a:pPr>
            <a:r>
              <a:rPr lang="en" sz="1800">
                <a:latin typeface="Courier"/>
                <a:ea typeface="Courier"/>
                <a:cs typeface="Courier"/>
                <a:sym typeface="Courier"/>
              </a:rPr>
              <a:t>Then define</a:t>
            </a:r>
            <a:r>
              <a:rPr b="1" lang="en" sz="1800">
                <a:latin typeface="Courier"/>
                <a:ea typeface="Courier"/>
                <a:cs typeface="Courier"/>
                <a:sym typeface="Courier"/>
              </a:rPr>
              <a:t> your characters</a:t>
            </a:r>
            <a:r>
              <a:rPr lang="en" sz="1800">
                <a:latin typeface="Courier"/>
                <a:ea typeface="Courier"/>
                <a:cs typeface="Courier"/>
                <a:sym typeface="Courier"/>
              </a:rPr>
              <a:t> (if any), the problem/tension within the film, how that problem would be solved.</a:t>
            </a:r>
            <a:endParaRPr sz="1800">
              <a:latin typeface="Courier"/>
              <a:ea typeface="Courier"/>
              <a:cs typeface="Courier"/>
              <a:sym typeface="Courier"/>
            </a:endParaRPr>
          </a:p>
          <a:p>
            <a:pPr indent="0" lvl="0" marL="0" rtl="0" algn="l">
              <a:lnSpc>
                <a:spcPct val="115000"/>
              </a:lnSpc>
              <a:spcBef>
                <a:spcPts val="0"/>
              </a:spcBef>
              <a:spcAft>
                <a:spcPts val="0"/>
              </a:spcAft>
              <a:buNone/>
            </a:pPr>
            <a:r>
              <a:t/>
            </a:r>
            <a:endParaRPr sz="1800">
              <a:latin typeface="Courier"/>
              <a:ea typeface="Courier"/>
              <a:cs typeface="Courier"/>
              <a:sym typeface="Courier"/>
            </a:endParaRPr>
          </a:p>
          <a:p>
            <a:pPr indent="0" lvl="0" marL="0" rtl="0" algn="l">
              <a:lnSpc>
                <a:spcPct val="115000"/>
              </a:lnSpc>
              <a:spcBef>
                <a:spcPts val="0"/>
              </a:spcBef>
              <a:spcAft>
                <a:spcPts val="0"/>
              </a:spcAft>
              <a:buNone/>
            </a:pPr>
            <a:r>
              <a:rPr lang="en" sz="1800">
                <a:latin typeface="Courier"/>
                <a:ea typeface="Courier"/>
                <a:cs typeface="Courier"/>
                <a:sym typeface="Courier"/>
              </a:rPr>
              <a:t>Finally, write your script using this template:</a:t>
            </a:r>
            <a:endParaRPr sz="1800">
              <a:latin typeface="Courier"/>
              <a:ea typeface="Courier"/>
              <a:cs typeface="Courier"/>
              <a:sym typeface="Courier"/>
            </a:endParaRPr>
          </a:p>
        </p:txBody>
      </p:sp>
      <p:sp>
        <p:nvSpPr>
          <p:cNvPr id="143" name="Google Shape;143;p24"/>
          <p:cNvSpPr txBox="1"/>
          <p:nvPr/>
        </p:nvSpPr>
        <p:spPr>
          <a:xfrm>
            <a:off x="502275" y="307700"/>
            <a:ext cx="6276000" cy="748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2500">
                <a:solidFill>
                  <a:schemeClr val="dk1"/>
                </a:solidFill>
                <a:latin typeface="Roboto Mono Medium"/>
                <a:ea typeface="Roboto Mono Medium"/>
                <a:cs typeface="Roboto Mono Medium"/>
                <a:sym typeface="Roboto Mono Medium"/>
              </a:rPr>
              <a:t>Step 1: Write Your Script</a:t>
            </a:r>
            <a:endParaRPr sz="2500">
              <a:solidFill>
                <a:schemeClr val="dk1"/>
              </a:solidFill>
              <a:latin typeface="Roboto Mono Medium"/>
              <a:ea typeface="Roboto Mono Medium"/>
              <a:cs typeface="Roboto Mono Medium"/>
              <a:sym typeface="Roboto Mono Medium"/>
            </a:endParaRPr>
          </a:p>
          <a:p>
            <a:pPr indent="0" lvl="0" marL="457200" rtl="0" algn="l">
              <a:lnSpc>
                <a:spcPct val="115000"/>
              </a:lnSpc>
              <a:spcBef>
                <a:spcPts val="1000"/>
              </a:spcBef>
              <a:spcAft>
                <a:spcPts val="0"/>
              </a:spcAft>
              <a:buNone/>
            </a:pPr>
            <a:r>
              <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 name="Shape 147"/>
        <p:cNvGrpSpPr/>
        <p:nvPr/>
      </p:nvGrpSpPr>
      <p:grpSpPr>
        <a:xfrm>
          <a:off x="0" y="0"/>
          <a:ext cx="0" cy="0"/>
          <a:chOff x="0" y="0"/>
          <a:chExt cx="0" cy="0"/>
        </a:xfrm>
      </p:grpSpPr>
      <p:sp>
        <p:nvSpPr>
          <p:cNvPr id="148" name="Google Shape;148;p25"/>
          <p:cNvSpPr/>
          <p:nvPr/>
        </p:nvSpPr>
        <p:spPr>
          <a:xfrm>
            <a:off x="-219925" y="-99975"/>
            <a:ext cx="6430200" cy="7044900"/>
          </a:xfrm>
          <a:prstGeom prst="rect">
            <a:avLst/>
          </a:pr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Image result for storyboarding" id="149" name="Google Shape;149;p25"/>
          <p:cNvPicPr preferRelativeResize="0"/>
          <p:nvPr/>
        </p:nvPicPr>
        <p:blipFill rotWithShape="1">
          <a:blip r:embed="rId3">
            <a:alphaModFix/>
          </a:blip>
          <a:srcRect b="45678" l="34269" r="35670" t="12080"/>
          <a:stretch/>
        </p:blipFill>
        <p:spPr>
          <a:xfrm>
            <a:off x="6678050" y="2561325"/>
            <a:ext cx="1875676" cy="2037151"/>
          </a:xfrm>
          <a:prstGeom prst="rect">
            <a:avLst/>
          </a:prstGeom>
          <a:noFill/>
          <a:ln>
            <a:noFill/>
          </a:ln>
        </p:spPr>
      </p:pic>
      <p:sp>
        <p:nvSpPr>
          <p:cNvPr id="150" name="Google Shape;150;p25"/>
          <p:cNvSpPr txBox="1"/>
          <p:nvPr/>
        </p:nvSpPr>
        <p:spPr>
          <a:xfrm>
            <a:off x="618575" y="1149750"/>
            <a:ext cx="4866000" cy="4860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2500">
                <a:solidFill>
                  <a:schemeClr val="dk1"/>
                </a:solidFill>
                <a:latin typeface="Open Sans ExtraBold"/>
                <a:ea typeface="Open Sans ExtraBold"/>
                <a:cs typeface="Open Sans ExtraBold"/>
                <a:sym typeface="Open Sans ExtraBold"/>
              </a:rPr>
              <a:t>Step 2: </a:t>
            </a:r>
            <a:r>
              <a:rPr lang="en" sz="2500">
                <a:solidFill>
                  <a:schemeClr val="dk1"/>
                </a:solidFill>
                <a:latin typeface="Open Sans ExtraBold"/>
                <a:ea typeface="Open Sans ExtraBold"/>
                <a:cs typeface="Open Sans ExtraBold"/>
                <a:sym typeface="Open Sans ExtraBold"/>
              </a:rPr>
              <a:t>Create Your Storyboard</a:t>
            </a:r>
            <a:endParaRPr sz="2500">
              <a:solidFill>
                <a:schemeClr val="dk1"/>
              </a:solidFill>
              <a:latin typeface="Open Sans ExtraBold"/>
              <a:ea typeface="Open Sans ExtraBold"/>
              <a:cs typeface="Open Sans ExtraBold"/>
              <a:sym typeface="Open Sans ExtraBold"/>
            </a:endParaRPr>
          </a:p>
          <a:p>
            <a:pPr indent="0" lvl="0" marL="0" rtl="0" algn="l">
              <a:lnSpc>
                <a:spcPct val="115000"/>
              </a:lnSpc>
              <a:spcBef>
                <a:spcPts val="1000"/>
              </a:spcBef>
              <a:spcAft>
                <a:spcPts val="0"/>
              </a:spcAft>
              <a:buNone/>
            </a:pPr>
            <a:r>
              <a:rPr lang="en" sz="1800">
                <a:solidFill>
                  <a:schemeClr val="dk1"/>
                </a:solidFill>
                <a:latin typeface="Montserrat"/>
                <a:ea typeface="Montserrat"/>
                <a:cs typeface="Montserrat"/>
                <a:sym typeface="Montserrat"/>
              </a:rPr>
              <a:t>A storyboard is a graphic illustration of how your movie will unfold, shot by shot.  </a:t>
            </a:r>
            <a:endParaRPr sz="1800">
              <a:solidFill>
                <a:schemeClr val="dk1"/>
              </a:solidFill>
              <a:latin typeface="Montserrat"/>
              <a:ea typeface="Montserrat"/>
              <a:cs typeface="Montserrat"/>
              <a:sym typeface="Montserrat"/>
            </a:endParaRPr>
          </a:p>
          <a:p>
            <a:pPr indent="-342900" lvl="0" marL="457200" rtl="0" algn="l">
              <a:lnSpc>
                <a:spcPct val="115000"/>
              </a:lnSpc>
              <a:spcBef>
                <a:spcPts val="1000"/>
              </a:spcBef>
              <a:spcAft>
                <a:spcPts val="0"/>
              </a:spcAft>
              <a:buClr>
                <a:schemeClr val="dk1"/>
              </a:buClr>
              <a:buSzPts val="1800"/>
              <a:buFont typeface="Montserrat"/>
              <a:buChar char="●"/>
            </a:pPr>
            <a:r>
              <a:rPr lang="en" sz="1800">
                <a:solidFill>
                  <a:schemeClr val="dk1"/>
                </a:solidFill>
                <a:latin typeface="Montserrat"/>
                <a:ea typeface="Montserrat"/>
                <a:cs typeface="Montserrat"/>
                <a:sym typeface="Montserrat"/>
              </a:rPr>
              <a:t>Draw out a grid of rectangles on a piece of paper.</a:t>
            </a:r>
            <a:endParaRPr sz="1800">
              <a:solidFill>
                <a:schemeClr val="dk1"/>
              </a:solidFill>
              <a:latin typeface="Montserrat"/>
              <a:ea typeface="Montserrat"/>
              <a:cs typeface="Montserrat"/>
              <a:sym typeface="Montserrat"/>
            </a:endParaRPr>
          </a:p>
          <a:p>
            <a:pPr indent="-342900" lvl="0" marL="457200" rtl="0" algn="l">
              <a:lnSpc>
                <a:spcPct val="115000"/>
              </a:lnSpc>
              <a:spcBef>
                <a:spcPts val="1000"/>
              </a:spcBef>
              <a:spcAft>
                <a:spcPts val="0"/>
              </a:spcAft>
              <a:buClr>
                <a:schemeClr val="dk1"/>
              </a:buClr>
              <a:buSzPts val="1800"/>
              <a:buFont typeface="Montserrat"/>
              <a:buChar char="●"/>
            </a:pPr>
            <a:r>
              <a:rPr lang="en" sz="1800">
                <a:solidFill>
                  <a:schemeClr val="dk1"/>
                </a:solidFill>
                <a:latin typeface="Montserrat"/>
                <a:ea typeface="Montserrat"/>
                <a:cs typeface="Montserrat"/>
                <a:sym typeface="Montserrat"/>
              </a:rPr>
              <a:t>In each rectangle, draw out a rough visual of every shot.</a:t>
            </a:r>
            <a:endParaRPr sz="1800">
              <a:solidFill>
                <a:schemeClr val="dk1"/>
              </a:solidFill>
              <a:latin typeface="Montserrat"/>
              <a:ea typeface="Montserrat"/>
              <a:cs typeface="Montserrat"/>
              <a:sym typeface="Montserrat"/>
            </a:endParaRPr>
          </a:p>
          <a:p>
            <a:pPr indent="-342900" lvl="0" marL="457200" rtl="0" algn="l">
              <a:lnSpc>
                <a:spcPct val="115000"/>
              </a:lnSpc>
              <a:spcBef>
                <a:spcPts val="1000"/>
              </a:spcBef>
              <a:spcAft>
                <a:spcPts val="0"/>
              </a:spcAft>
              <a:buClr>
                <a:schemeClr val="dk1"/>
              </a:buClr>
              <a:buSzPts val="1800"/>
              <a:buFont typeface="Montserrat"/>
              <a:buChar char="●"/>
            </a:pPr>
            <a:r>
              <a:rPr lang="en" sz="1800">
                <a:solidFill>
                  <a:schemeClr val="dk1"/>
                </a:solidFill>
                <a:latin typeface="Montserrat"/>
                <a:ea typeface="Montserrat"/>
                <a:cs typeface="Montserrat"/>
                <a:sym typeface="Montserrat"/>
              </a:rPr>
              <a:t>Below each box, add notes on what’s happening, which characters are involved, what is being said, and the </a:t>
            </a:r>
            <a:r>
              <a:rPr lang="en" sz="1800">
                <a:solidFill>
                  <a:schemeClr val="dk1"/>
                </a:solidFill>
                <a:latin typeface="Montserrat"/>
                <a:ea typeface="Montserrat"/>
                <a:cs typeface="Montserrat"/>
                <a:sym typeface="Montserrat"/>
              </a:rPr>
              <a:t>location</a:t>
            </a:r>
            <a:r>
              <a:rPr lang="en" sz="1800">
                <a:solidFill>
                  <a:schemeClr val="dk1"/>
                </a:solidFill>
                <a:latin typeface="Montserrat"/>
                <a:ea typeface="Montserrat"/>
                <a:cs typeface="Montserrat"/>
                <a:sym typeface="Montserrat"/>
              </a:rPr>
              <a:t> of the shot. </a:t>
            </a:r>
            <a:endParaRPr sz="1800">
              <a:solidFill>
                <a:schemeClr val="dk1"/>
              </a:solidFill>
              <a:latin typeface="Montserrat"/>
              <a:ea typeface="Montserrat"/>
              <a:cs typeface="Montserrat"/>
              <a:sym typeface="Montserrat"/>
            </a:endParaRPr>
          </a:p>
        </p:txBody>
      </p:sp>
      <p:pic>
        <p:nvPicPr>
          <p:cNvPr descr="Image result for storyboarding" id="151" name="Google Shape;151;p25"/>
          <p:cNvPicPr preferRelativeResize="0"/>
          <p:nvPr/>
        </p:nvPicPr>
        <p:blipFill rotWithShape="1">
          <a:blip r:embed="rId3">
            <a:alphaModFix/>
          </a:blip>
          <a:srcRect b="45678" l="0" r="65377" t="0"/>
          <a:stretch/>
        </p:blipFill>
        <p:spPr>
          <a:xfrm>
            <a:off x="6458525" y="-76200"/>
            <a:ext cx="2198949" cy="2666774"/>
          </a:xfrm>
          <a:prstGeom prst="rect">
            <a:avLst/>
          </a:prstGeom>
          <a:noFill/>
          <a:ln>
            <a:noFill/>
          </a:ln>
        </p:spPr>
      </p:pic>
      <p:pic>
        <p:nvPicPr>
          <p:cNvPr descr="Image result for storyboarding" id="152" name="Google Shape;152;p25"/>
          <p:cNvPicPr preferRelativeResize="0"/>
          <p:nvPr/>
        </p:nvPicPr>
        <p:blipFill rotWithShape="1">
          <a:blip r:embed="rId3">
            <a:alphaModFix/>
          </a:blip>
          <a:srcRect b="42657" l="65244" r="2334" t="12585"/>
          <a:stretch/>
        </p:blipFill>
        <p:spPr>
          <a:xfrm>
            <a:off x="6678050" y="4726038"/>
            <a:ext cx="2079401" cy="2218787"/>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 name="Shape 156"/>
        <p:cNvGrpSpPr/>
        <p:nvPr/>
      </p:nvGrpSpPr>
      <p:grpSpPr>
        <a:xfrm>
          <a:off x="0" y="0"/>
          <a:ext cx="0" cy="0"/>
          <a:chOff x="0" y="0"/>
          <a:chExt cx="0" cy="0"/>
        </a:xfrm>
      </p:grpSpPr>
      <p:sp>
        <p:nvSpPr>
          <p:cNvPr id="157" name="Google Shape;157;p26"/>
          <p:cNvSpPr/>
          <p:nvPr/>
        </p:nvSpPr>
        <p:spPr>
          <a:xfrm>
            <a:off x="-219925" y="-99975"/>
            <a:ext cx="6582600" cy="7044900"/>
          </a:xfrm>
          <a:prstGeom prst="rect">
            <a:avLst/>
          </a:pr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 name="Google Shape;158;p26"/>
          <p:cNvSpPr txBox="1"/>
          <p:nvPr/>
        </p:nvSpPr>
        <p:spPr>
          <a:xfrm>
            <a:off x="605600" y="381050"/>
            <a:ext cx="5239500" cy="447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2500">
                <a:solidFill>
                  <a:schemeClr val="dk1"/>
                </a:solidFill>
                <a:latin typeface="Open Sans ExtraBold"/>
                <a:ea typeface="Open Sans ExtraBold"/>
                <a:cs typeface="Open Sans ExtraBold"/>
                <a:sym typeface="Open Sans ExtraBold"/>
              </a:rPr>
              <a:t>Step 3: Create A </a:t>
            </a:r>
            <a:endParaRPr sz="2500">
              <a:solidFill>
                <a:schemeClr val="dk1"/>
              </a:solidFill>
              <a:latin typeface="Open Sans ExtraBold"/>
              <a:ea typeface="Open Sans ExtraBold"/>
              <a:cs typeface="Open Sans ExtraBold"/>
              <a:sym typeface="Open Sans ExtraBold"/>
            </a:endParaRPr>
          </a:p>
          <a:p>
            <a:pPr indent="0" lvl="0" marL="0" rtl="0" algn="l">
              <a:lnSpc>
                <a:spcPct val="115000"/>
              </a:lnSpc>
              <a:spcBef>
                <a:spcPts val="0"/>
              </a:spcBef>
              <a:spcAft>
                <a:spcPts val="0"/>
              </a:spcAft>
              <a:buNone/>
            </a:pPr>
            <a:r>
              <a:rPr lang="en" sz="2500">
                <a:solidFill>
                  <a:schemeClr val="dk1"/>
                </a:solidFill>
                <a:latin typeface="Open Sans ExtraBold"/>
                <a:ea typeface="Open Sans ExtraBold"/>
                <a:cs typeface="Open Sans ExtraBold"/>
                <a:sym typeface="Open Sans ExtraBold"/>
              </a:rPr>
              <a:t>Production Plan </a:t>
            </a:r>
            <a:endParaRPr sz="2500">
              <a:solidFill>
                <a:schemeClr val="dk1"/>
              </a:solidFill>
              <a:latin typeface="Open Sans ExtraBold"/>
              <a:ea typeface="Open Sans ExtraBold"/>
              <a:cs typeface="Open Sans ExtraBold"/>
              <a:sym typeface="Open Sans ExtraBold"/>
            </a:endParaRPr>
          </a:p>
          <a:p>
            <a:pPr indent="0" lvl="0" marL="0" rtl="0" algn="l">
              <a:lnSpc>
                <a:spcPct val="115000"/>
              </a:lnSpc>
              <a:spcBef>
                <a:spcPts val="0"/>
              </a:spcBef>
              <a:spcAft>
                <a:spcPts val="0"/>
              </a:spcAft>
              <a:buNone/>
            </a:pPr>
            <a:r>
              <a:t/>
            </a:r>
            <a:endParaRPr sz="1800">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None/>
            </a:pPr>
            <a:r>
              <a:rPr lang="en" sz="1800">
                <a:solidFill>
                  <a:schemeClr val="dk1"/>
                </a:solidFill>
                <a:latin typeface="Montserrat"/>
                <a:ea typeface="Montserrat"/>
                <a:cs typeface="Montserrat"/>
                <a:sym typeface="Montserrat"/>
              </a:rPr>
              <a:t>The production plan includes everything you will need to create your video. </a:t>
            </a:r>
            <a:endParaRPr sz="1800">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None/>
            </a:pPr>
            <a:r>
              <a:t/>
            </a:r>
            <a:endParaRPr sz="1800">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None/>
            </a:pPr>
            <a:r>
              <a:rPr lang="en" sz="1800">
                <a:solidFill>
                  <a:schemeClr val="dk1"/>
                </a:solidFill>
                <a:latin typeface="Montserrat"/>
                <a:ea typeface="Montserrat"/>
                <a:cs typeface="Montserrat"/>
                <a:sym typeface="Montserrat"/>
              </a:rPr>
              <a:t>For each scene, your plan describes: who will be in it, when and where it will be shot, and what equipment &amp; permissions will be required. You can use the template below:</a:t>
            </a:r>
            <a:endParaRPr sz="1800">
              <a:solidFill>
                <a:schemeClr val="dk1"/>
              </a:solidFill>
              <a:latin typeface="Montserrat"/>
              <a:ea typeface="Montserrat"/>
              <a:cs typeface="Montserrat"/>
              <a:sym typeface="Montserrat"/>
            </a:endParaRPr>
          </a:p>
        </p:txBody>
      </p:sp>
      <p:graphicFrame>
        <p:nvGraphicFramePr>
          <p:cNvPr id="159" name="Google Shape;159;p26"/>
          <p:cNvGraphicFramePr/>
          <p:nvPr/>
        </p:nvGraphicFramePr>
        <p:xfrm>
          <a:off x="605600" y="4217050"/>
          <a:ext cx="3000000" cy="3000000"/>
        </p:xfrm>
        <a:graphic>
          <a:graphicData uri="http://schemas.openxmlformats.org/drawingml/2006/table">
            <a:tbl>
              <a:tblPr>
                <a:noFill/>
                <a:tableStyleId>{A9CC488C-AF6A-4BCE-A879-5AB995BB3587}</a:tableStyleId>
              </a:tblPr>
              <a:tblGrid>
                <a:gridCol w="738000"/>
                <a:gridCol w="1151125"/>
                <a:gridCol w="1125550"/>
                <a:gridCol w="744550"/>
                <a:gridCol w="916000"/>
                <a:gridCol w="896950"/>
              </a:tblGrid>
              <a:tr h="477325">
                <a:tc>
                  <a:txBody>
                    <a:bodyPr/>
                    <a:lstStyle/>
                    <a:p>
                      <a:pPr indent="0" lvl="0" marL="0" rtl="0" algn="l">
                        <a:spcBef>
                          <a:spcPts val="0"/>
                        </a:spcBef>
                        <a:spcAft>
                          <a:spcPts val="0"/>
                        </a:spcAft>
                        <a:buNone/>
                      </a:pPr>
                      <a:r>
                        <a:rPr lang="en" sz="1000">
                          <a:solidFill>
                            <a:srgbClr val="FFFFFF"/>
                          </a:solidFill>
                          <a:latin typeface="Montserrat"/>
                          <a:ea typeface="Montserrat"/>
                          <a:cs typeface="Montserrat"/>
                          <a:sym typeface="Montserrat"/>
                        </a:rPr>
                        <a:t>Scene</a:t>
                      </a:r>
                      <a:endParaRPr sz="1000">
                        <a:solidFill>
                          <a:srgbClr val="FFFFFF"/>
                        </a:solidFill>
                        <a:latin typeface="Montserrat"/>
                        <a:ea typeface="Montserrat"/>
                        <a:cs typeface="Montserrat"/>
                        <a:sym typeface="Montserrat"/>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000000"/>
                    </a:solidFill>
                  </a:tcPr>
                </a:tc>
                <a:tc>
                  <a:txBody>
                    <a:bodyPr/>
                    <a:lstStyle/>
                    <a:p>
                      <a:pPr indent="0" lvl="0" marL="0" rtl="0" algn="l">
                        <a:spcBef>
                          <a:spcPts val="0"/>
                        </a:spcBef>
                        <a:spcAft>
                          <a:spcPts val="0"/>
                        </a:spcAft>
                        <a:buNone/>
                      </a:pPr>
                      <a:r>
                        <a:rPr lang="en" sz="1000">
                          <a:solidFill>
                            <a:srgbClr val="FFFFFF"/>
                          </a:solidFill>
                          <a:latin typeface="Montserrat"/>
                          <a:ea typeface="Montserrat"/>
                          <a:cs typeface="Montserrat"/>
                          <a:sym typeface="Montserrat"/>
                        </a:rPr>
                        <a:t>People (Actors, Technicians)</a:t>
                      </a:r>
                      <a:endParaRPr sz="1000">
                        <a:solidFill>
                          <a:srgbClr val="FFFFFF"/>
                        </a:solidFill>
                        <a:latin typeface="Montserrat"/>
                        <a:ea typeface="Montserrat"/>
                        <a:cs typeface="Montserrat"/>
                        <a:sym typeface="Montserrat"/>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000000"/>
                    </a:solidFill>
                  </a:tcPr>
                </a:tc>
                <a:tc>
                  <a:txBody>
                    <a:bodyPr/>
                    <a:lstStyle/>
                    <a:p>
                      <a:pPr indent="0" lvl="0" marL="0" rtl="0" algn="l">
                        <a:spcBef>
                          <a:spcPts val="0"/>
                        </a:spcBef>
                        <a:spcAft>
                          <a:spcPts val="0"/>
                        </a:spcAft>
                        <a:buNone/>
                      </a:pPr>
                      <a:r>
                        <a:rPr lang="en" sz="1000">
                          <a:solidFill>
                            <a:srgbClr val="FFFFFF"/>
                          </a:solidFill>
                          <a:latin typeface="Montserrat"/>
                          <a:ea typeface="Montserrat"/>
                          <a:cs typeface="Montserrat"/>
                          <a:sym typeface="Montserrat"/>
                        </a:rPr>
                        <a:t>Shooting Time</a:t>
                      </a:r>
                      <a:endParaRPr sz="1000">
                        <a:solidFill>
                          <a:srgbClr val="FFFFFF"/>
                        </a:solidFill>
                        <a:latin typeface="Montserrat"/>
                        <a:ea typeface="Montserrat"/>
                        <a:cs typeface="Montserrat"/>
                        <a:sym typeface="Montserrat"/>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000000"/>
                    </a:solidFill>
                  </a:tcPr>
                </a:tc>
                <a:tc>
                  <a:txBody>
                    <a:bodyPr/>
                    <a:lstStyle/>
                    <a:p>
                      <a:pPr indent="0" lvl="0" marL="0" rtl="0" algn="l">
                        <a:spcBef>
                          <a:spcPts val="0"/>
                        </a:spcBef>
                        <a:spcAft>
                          <a:spcPts val="0"/>
                        </a:spcAft>
                        <a:buNone/>
                      </a:pPr>
                      <a:r>
                        <a:rPr lang="en" sz="1000">
                          <a:solidFill>
                            <a:srgbClr val="FFFFFF"/>
                          </a:solidFill>
                          <a:latin typeface="Montserrat"/>
                          <a:ea typeface="Montserrat"/>
                          <a:cs typeface="Montserrat"/>
                          <a:sym typeface="Montserrat"/>
                        </a:rPr>
                        <a:t>Location</a:t>
                      </a:r>
                      <a:endParaRPr sz="1000">
                        <a:solidFill>
                          <a:srgbClr val="FFFFFF"/>
                        </a:solidFill>
                        <a:latin typeface="Montserrat"/>
                        <a:ea typeface="Montserrat"/>
                        <a:cs typeface="Montserrat"/>
                        <a:sym typeface="Montserrat"/>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000000"/>
                    </a:solidFill>
                  </a:tcPr>
                </a:tc>
                <a:tc>
                  <a:txBody>
                    <a:bodyPr/>
                    <a:lstStyle/>
                    <a:p>
                      <a:pPr indent="0" lvl="0" marL="0" rtl="0" algn="l">
                        <a:spcBef>
                          <a:spcPts val="0"/>
                        </a:spcBef>
                        <a:spcAft>
                          <a:spcPts val="0"/>
                        </a:spcAft>
                        <a:buNone/>
                      </a:pPr>
                      <a:r>
                        <a:rPr lang="en" sz="1000">
                          <a:solidFill>
                            <a:srgbClr val="FFFFFF"/>
                          </a:solidFill>
                          <a:latin typeface="Montserrat"/>
                          <a:ea typeface="Montserrat"/>
                          <a:cs typeface="Montserrat"/>
                          <a:sym typeface="Montserrat"/>
                        </a:rPr>
                        <a:t>Permissions  Needed</a:t>
                      </a:r>
                      <a:endParaRPr sz="1000">
                        <a:solidFill>
                          <a:srgbClr val="FFFFFF"/>
                        </a:solidFill>
                        <a:latin typeface="Montserrat"/>
                        <a:ea typeface="Montserrat"/>
                        <a:cs typeface="Montserrat"/>
                        <a:sym typeface="Montserrat"/>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000000"/>
                    </a:solidFill>
                  </a:tcPr>
                </a:tc>
                <a:tc>
                  <a:txBody>
                    <a:bodyPr/>
                    <a:lstStyle/>
                    <a:p>
                      <a:pPr indent="0" lvl="0" marL="0" rtl="0" algn="l">
                        <a:spcBef>
                          <a:spcPts val="0"/>
                        </a:spcBef>
                        <a:spcAft>
                          <a:spcPts val="0"/>
                        </a:spcAft>
                        <a:buNone/>
                      </a:pPr>
                      <a:r>
                        <a:rPr lang="en" sz="1000">
                          <a:solidFill>
                            <a:srgbClr val="FFFFFF"/>
                          </a:solidFill>
                          <a:latin typeface="Montserrat"/>
                          <a:ea typeface="Montserrat"/>
                          <a:cs typeface="Montserrat"/>
                          <a:sym typeface="Montserrat"/>
                        </a:rPr>
                        <a:t>Equipment</a:t>
                      </a:r>
                      <a:r>
                        <a:rPr lang="en" sz="1000">
                          <a:solidFill>
                            <a:srgbClr val="FFFFFF"/>
                          </a:solidFill>
                          <a:latin typeface="Montserrat"/>
                          <a:ea typeface="Montserrat"/>
                          <a:cs typeface="Montserrat"/>
                          <a:sym typeface="Montserrat"/>
                        </a:rPr>
                        <a:t> Needed</a:t>
                      </a:r>
                      <a:endParaRPr sz="1000">
                        <a:solidFill>
                          <a:srgbClr val="FFFFFF"/>
                        </a:solidFill>
                        <a:latin typeface="Montserrat"/>
                        <a:ea typeface="Montserrat"/>
                        <a:cs typeface="Montserrat"/>
                        <a:sym typeface="Montserrat"/>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000000"/>
                    </a:solidFill>
                  </a:tcPr>
                </a:tc>
              </a:tr>
              <a:tr h="476950">
                <a:tc>
                  <a:txBody>
                    <a:bodyPr/>
                    <a:lstStyle/>
                    <a:p>
                      <a:pPr indent="0" lvl="0" marL="0" rtl="0" algn="l">
                        <a:spcBef>
                          <a:spcPts val="0"/>
                        </a:spcBef>
                        <a:spcAft>
                          <a:spcPts val="0"/>
                        </a:spcAft>
                        <a:buNone/>
                      </a:pPr>
                      <a:r>
                        <a:t/>
                      </a:r>
                      <a:endParaRPr sz="1000">
                        <a:latin typeface="Montserrat"/>
                        <a:ea typeface="Montserrat"/>
                        <a:cs typeface="Montserrat"/>
                        <a:sym typeface="Montserrat"/>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t/>
                      </a:r>
                      <a:endParaRPr sz="1000">
                        <a:latin typeface="Montserrat"/>
                        <a:ea typeface="Montserrat"/>
                        <a:cs typeface="Montserrat"/>
                        <a:sym typeface="Montserrat"/>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t/>
                      </a:r>
                      <a:endParaRPr sz="1000">
                        <a:latin typeface="Montserrat"/>
                        <a:ea typeface="Montserrat"/>
                        <a:cs typeface="Montserrat"/>
                        <a:sym typeface="Montserrat"/>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t/>
                      </a:r>
                      <a:endParaRPr sz="1000">
                        <a:latin typeface="Montserrat"/>
                        <a:ea typeface="Montserrat"/>
                        <a:cs typeface="Montserrat"/>
                        <a:sym typeface="Montserrat"/>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t/>
                      </a:r>
                      <a:endParaRPr sz="1000">
                        <a:latin typeface="Montserrat"/>
                        <a:ea typeface="Montserrat"/>
                        <a:cs typeface="Montserrat"/>
                        <a:sym typeface="Montserrat"/>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t/>
                      </a:r>
                      <a:endParaRPr sz="1000">
                        <a:latin typeface="Montserrat"/>
                        <a:ea typeface="Montserrat"/>
                        <a:cs typeface="Montserrat"/>
                        <a:sym typeface="Montserrat"/>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FFFFF"/>
                    </a:solidFill>
                  </a:tcPr>
                </a:tc>
              </a:tr>
              <a:tr h="419800">
                <a:tc>
                  <a:txBody>
                    <a:bodyPr/>
                    <a:lstStyle/>
                    <a:p>
                      <a:pPr indent="0" lvl="0" marL="0" rtl="0" algn="l">
                        <a:spcBef>
                          <a:spcPts val="0"/>
                        </a:spcBef>
                        <a:spcAft>
                          <a:spcPts val="0"/>
                        </a:spcAft>
                        <a:buNone/>
                      </a:pPr>
                      <a:r>
                        <a:t/>
                      </a:r>
                      <a:endParaRPr sz="1000">
                        <a:latin typeface="Montserrat"/>
                        <a:ea typeface="Montserrat"/>
                        <a:cs typeface="Montserrat"/>
                        <a:sym typeface="Montserrat"/>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t/>
                      </a:r>
                      <a:endParaRPr sz="1000">
                        <a:latin typeface="Montserrat"/>
                        <a:ea typeface="Montserrat"/>
                        <a:cs typeface="Montserrat"/>
                        <a:sym typeface="Montserrat"/>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t/>
                      </a:r>
                      <a:endParaRPr sz="1000">
                        <a:latin typeface="Montserrat"/>
                        <a:ea typeface="Montserrat"/>
                        <a:cs typeface="Montserrat"/>
                        <a:sym typeface="Montserrat"/>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t/>
                      </a:r>
                      <a:endParaRPr sz="1000">
                        <a:latin typeface="Montserrat"/>
                        <a:ea typeface="Montserrat"/>
                        <a:cs typeface="Montserrat"/>
                        <a:sym typeface="Montserrat"/>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t/>
                      </a:r>
                      <a:endParaRPr sz="1000">
                        <a:latin typeface="Montserrat"/>
                        <a:ea typeface="Montserrat"/>
                        <a:cs typeface="Montserrat"/>
                        <a:sym typeface="Montserrat"/>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t/>
                      </a:r>
                      <a:endParaRPr sz="1000">
                        <a:latin typeface="Montserrat"/>
                        <a:ea typeface="Montserrat"/>
                        <a:cs typeface="Montserrat"/>
                        <a:sym typeface="Montserrat"/>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FFFFF"/>
                    </a:solidFill>
                  </a:tcPr>
                </a:tc>
              </a:tr>
              <a:tr h="419800">
                <a:tc>
                  <a:txBody>
                    <a:bodyPr/>
                    <a:lstStyle/>
                    <a:p>
                      <a:pPr indent="0" lvl="0" marL="0" rtl="0" algn="l">
                        <a:spcBef>
                          <a:spcPts val="0"/>
                        </a:spcBef>
                        <a:spcAft>
                          <a:spcPts val="0"/>
                        </a:spcAft>
                        <a:buNone/>
                      </a:pPr>
                      <a:r>
                        <a:t/>
                      </a:r>
                      <a:endParaRPr sz="1000">
                        <a:latin typeface="Montserrat"/>
                        <a:ea typeface="Montserrat"/>
                        <a:cs typeface="Montserrat"/>
                        <a:sym typeface="Montserrat"/>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t/>
                      </a:r>
                      <a:endParaRPr sz="1000">
                        <a:latin typeface="Montserrat"/>
                        <a:ea typeface="Montserrat"/>
                        <a:cs typeface="Montserrat"/>
                        <a:sym typeface="Montserrat"/>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t/>
                      </a:r>
                      <a:endParaRPr sz="1000">
                        <a:latin typeface="Montserrat"/>
                        <a:ea typeface="Montserrat"/>
                        <a:cs typeface="Montserrat"/>
                        <a:sym typeface="Montserrat"/>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t/>
                      </a:r>
                      <a:endParaRPr sz="1000">
                        <a:latin typeface="Montserrat"/>
                        <a:ea typeface="Montserrat"/>
                        <a:cs typeface="Montserrat"/>
                        <a:sym typeface="Montserrat"/>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t/>
                      </a:r>
                      <a:endParaRPr sz="1000">
                        <a:latin typeface="Montserrat"/>
                        <a:ea typeface="Montserrat"/>
                        <a:cs typeface="Montserrat"/>
                        <a:sym typeface="Montserrat"/>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t/>
                      </a:r>
                      <a:endParaRPr sz="1000">
                        <a:latin typeface="Montserrat"/>
                        <a:ea typeface="Montserrat"/>
                        <a:cs typeface="Montserrat"/>
                        <a:sym typeface="Montserrat"/>
                      </a:endParaRPr>
                    </a:p>
                  </a:txBody>
                  <a:tcPr marT="63500" marB="63500" marR="63500" marL="63500">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solidFill>
                      <a:srgbClr val="FFFFFF"/>
                    </a:solidFill>
                  </a:tcPr>
                </a:tc>
              </a:tr>
            </a:tbl>
          </a:graphicData>
        </a:graphic>
      </p:graphicFrame>
      <p:sp>
        <p:nvSpPr>
          <p:cNvPr id="160" name="Google Shape;160;p26"/>
          <p:cNvSpPr/>
          <p:nvPr/>
        </p:nvSpPr>
        <p:spPr>
          <a:xfrm>
            <a:off x="6934200" y="513425"/>
            <a:ext cx="1485900" cy="1449600"/>
          </a:xfrm>
          <a:prstGeom prst="ellipse">
            <a:avLst/>
          </a:prstGeom>
          <a:solidFill>
            <a:srgbClr val="F4CC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 name="Google Shape;161;p26"/>
          <p:cNvSpPr/>
          <p:nvPr/>
        </p:nvSpPr>
        <p:spPr>
          <a:xfrm>
            <a:off x="6953250" y="2404420"/>
            <a:ext cx="1485900" cy="1449600"/>
          </a:xfrm>
          <a:prstGeom prst="ellipse">
            <a:avLst/>
          </a:prstGeom>
          <a:solidFill>
            <a:srgbClr val="C9DA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 name="Google Shape;162;p26"/>
          <p:cNvSpPr/>
          <p:nvPr/>
        </p:nvSpPr>
        <p:spPr>
          <a:xfrm>
            <a:off x="6953250" y="4485013"/>
            <a:ext cx="1485900" cy="1449600"/>
          </a:xfrm>
          <a:prstGeom prst="ellipse">
            <a:avLst/>
          </a:prstGeom>
          <a:solidFill>
            <a:srgbClr val="D9EA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 name="Google Shape;163;p26"/>
          <p:cNvSpPr txBox="1"/>
          <p:nvPr/>
        </p:nvSpPr>
        <p:spPr>
          <a:xfrm>
            <a:off x="7229550" y="913475"/>
            <a:ext cx="895200" cy="495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FFFFFF"/>
                </a:solidFill>
                <a:latin typeface="Montserrat Light"/>
                <a:ea typeface="Montserrat Light"/>
                <a:cs typeface="Montserrat Light"/>
                <a:sym typeface="Montserrat Light"/>
              </a:rPr>
              <a:t>WHAT</a:t>
            </a:r>
            <a:endParaRPr>
              <a:solidFill>
                <a:srgbClr val="FFFFFF"/>
              </a:solidFill>
              <a:latin typeface="Montserrat Light"/>
              <a:ea typeface="Montserrat Light"/>
              <a:cs typeface="Montserrat Light"/>
              <a:sym typeface="Montserrat Light"/>
            </a:endParaRPr>
          </a:p>
        </p:txBody>
      </p:sp>
      <p:sp>
        <p:nvSpPr>
          <p:cNvPr id="164" name="Google Shape;164;p26"/>
          <p:cNvSpPr txBox="1"/>
          <p:nvPr/>
        </p:nvSpPr>
        <p:spPr>
          <a:xfrm>
            <a:off x="7229550" y="2881588"/>
            <a:ext cx="895200" cy="495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FFFFFF"/>
                </a:solidFill>
                <a:latin typeface="Montserrat ExtraLight"/>
                <a:ea typeface="Montserrat ExtraLight"/>
                <a:cs typeface="Montserrat ExtraLight"/>
                <a:sym typeface="Montserrat ExtraLight"/>
              </a:rPr>
              <a:t>WHEN</a:t>
            </a:r>
            <a:endParaRPr>
              <a:solidFill>
                <a:srgbClr val="FFFFFF"/>
              </a:solidFill>
              <a:latin typeface="Montserrat ExtraLight"/>
              <a:ea typeface="Montserrat ExtraLight"/>
              <a:cs typeface="Montserrat ExtraLight"/>
              <a:sym typeface="Montserrat ExtraLight"/>
            </a:endParaRPr>
          </a:p>
        </p:txBody>
      </p:sp>
      <p:sp>
        <p:nvSpPr>
          <p:cNvPr id="165" name="Google Shape;165;p26"/>
          <p:cNvSpPr txBox="1"/>
          <p:nvPr/>
        </p:nvSpPr>
        <p:spPr>
          <a:xfrm>
            <a:off x="7229550" y="4962163"/>
            <a:ext cx="895200" cy="495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FFFFFF"/>
                </a:solidFill>
                <a:latin typeface="Montserrat ExtraLight"/>
                <a:ea typeface="Montserrat ExtraLight"/>
                <a:cs typeface="Montserrat ExtraLight"/>
                <a:sym typeface="Montserrat ExtraLight"/>
              </a:rPr>
              <a:t>WHERE</a:t>
            </a:r>
            <a:endParaRPr>
              <a:solidFill>
                <a:srgbClr val="FFFFFF"/>
              </a:solidFill>
              <a:latin typeface="Montserrat ExtraLight"/>
              <a:ea typeface="Montserrat ExtraLight"/>
              <a:cs typeface="Montserrat ExtraLight"/>
              <a:sym typeface="Montserrat ExtraLight"/>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 name="Shape 169"/>
        <p:cNvGrpSpPr/>
        <p:nvPr/>
      </p:nvGrpSpPr>
      <p:grpSpPr>
        <a:xfrm>
          <a:off x="0" y="0"/>
          <a:ext cx="0" cy="0"/>
          <a:chOff x="0" y="0"/>
          <a:chExt cx="0" cy="0"/>
        </a:xfrm>
      </p:grpSpPr>
      <p:sp>
        <p:nvSpPr>
          <p:cNvPr id="170" name="Google Shape;170;p27"/>
          <p:cNvSpPr txBox="1"/>
          <p:nvPr/>
        </p:nvSpPr>
        <p:spPr>
          <a:xfrm>
            <a:off x="514500" y="1028700"/>
            <a:ext cx="3581400" cy="6980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t/>
            </a:r>
            <a:endParaRPr sz="1800">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None/>
            </a:pPr>
            <a:r>
              <a:rPr b="1" lang="en" sz="1800">
                <a:solidFill>
                  <a:schemeClr val="dk1"/>
                </a:solidFill>
                <a:latin typeface="Montserrat"/>
                <a:ea typeface="Montserrat"/>
                <a:cs typeface="Montserrat"/>
                <a:sym typeface="Montserrat"/>
              </a:rPr>
              <a:t>a. </a:t>
            </a:r>
            <a:r>
              <a:rPr b="1" lang="en" sz="1800">
                <a:solidFill>
                  <a:schemeClr val="dk1"/>
                </a:solidFill>
                <a:latin typeface="Montserrat"/>
                <a:ea typeface="Montserrat"/>
                <a:cs typeface="Montserrat"/>
                <a:sym typeface="Montserrat"/>
              </a:rPr>
              <a:t>Connect 360 Camera To Your Phone </a:t>
            </a:r>
            <a:endParaRPr b="1" sz="1800">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None/>
            </a:pPr>
            <a:r>
              <a:rPr lang="en" sz="1800">
                <a:solidFill>
                  <a:schemeClr val="dk1"/>
                </a:solidFill>
                <a:latin typeface="Montserrat"/>
                <a:ea typeface="Montserrat"/>
                <a:cs typeface="Montserrat"/>
                <a:sym typeface="Montserrat"/>
              </a:rPr>
              <a:t>Make sure video is working properly.</a:t>
            </a:r>
            <a:endParaRPr sz="1800">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None/>
            </a:pPr>
            <a:r>
              <a:t/>
            </a:r>
            <a:endParaRPr sz="1800">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None/>
            </a:pPr>
            <a:r>
              <a:rPr b="1" lang="en" sz="1800">
                <a:solidFill>
                  <a:schemeClr val="dk1"/>
                </a:solidFill>
                <a:latin typeface="Montserrat"/>
                <a:ea typeface="Montserrat"/>
                <a:cs typeface="Montserrat"/>
                <a:sym typeface="Montserrat"/>
              </a:rPr>
              <a:t>b. </a:t>
            </a:r>
            <a:r>
              <a:rPr b="1" lang="en" sz="1800">
                <a:solidFill>
                  <a:schemeClr val="dk1"/>
                </a:solidFill>
                <a:latin typeface="Montserrat"/>
                <a:ea typeface="Montserrat"/>
                <a:cs typeface="Montserrat"/>
                <a:sym typeface="Montserrat"/>
              </a:rPr>
              <a:t>Set Up Your Camera</a:t>
            </a:r>
            <a:endParaRPr sz="1800">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None/>
            </a:pPr>
            <a:r>
              <a:rPr lang="en" sz="1800">
                <a:solidFill>
                  <a:schemeClr val="dk1"/>
                </a:solidFill>
                <a:latin typeface="Montserrat"/>
                <a:ea typeface="Montserrat"/>
                <a:cs typeface="Montserrat"/>
                <a:sym typeface="Montserrat"/>
              </a:rPr>
              <a:t>Shoot video at 60 frames per second as this makes the video smoother. Also, use 4:3 ratio to ensure you have the largest coverage.</a:t>
            </a:r>
            <a:endParaRPr sz="1800">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None/>
            </a:pPr>
            <a:r>
              <a:t/>
            </a:r>
            <a:endParaRPr sz="1800">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None/>
            </a:pPr>
            <a:r>
              <a:rPr b="1" lang="en" sz="1800">
                <a:solidFill>
                  <a:schemeClr val="dk1"/>
                </a:solidFill>
                <a:latin typeface="Montserrat"/>
                <a:ea typeface="Montserrat"/>
                <a:cs typeface="Montserrat"/>
                <a:sym typeface="Montserrat"/>
              </a:rPr>
              <a:t>c. </a:t>
            </a:r>
            <a:r>
              <a:rPr b="1" lang="en" sz="1800">
                <a:solidFill>
                  <a:schemeClr val="dk1"/>
                </a:solidFill>
                <a:latin typeface="Montserrat"/>
                <a:ea typeface="Montserrat"/>
                <a:cs typeface="Montserrat"/>
                <a:sym typeface="Montserrat"/>
              </a:rPr>
              <a:t>Ensure Sound Is Recording Properly</a:t>
            </a:r>
            <a:endParaRPr b="1" sz="180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a:p>
        </p:txBody>
      </p:sp>
      <p:sp>
        <p:nvSpPr>
          <p:cNvPr id="171" name="Google Shape;171;p27"/>
          <p:cNvSpPr txBox="1"/>
          <p:nvPr/>
        </p:nvSpPr>
        <p:spPr>
          <a:xfrm>
            <a:off x="4838700" y="1028700"/>
            <a:ext cx="3810000" cy="6142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t/>
            </a:r>
            <a:endParaRPr b="1" sz="1800">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None/>
            </a:pPr>
            <a:r>
              <a:rPr b="1" lang="en" sz="1800">
                <a:solidFill>
                  <a:schemeClr val="dk1"/>
                </a:solidFill>
                <a:latin typeface="Montserrat"/>
                <a:ea typeface="Montserrat"/>
                <a:cs typeface="Montserrat"/>
                <a:sym typeface="Montserrat"/>
              </a:rPr>
              <a:t>d</a:t>
            </a:r>
            <a:r>
              <a:rPr b="1" lang="en" sz="1800">
                <a:solidFill>
                  <a:schemeClr val="dk1"/>
                </a:solidFill>
                <a:latin typeface="Montserrat"/>
                <a:ea typeface="Montserrat"/>
                <a:cs typeface="Montserrat"/>
                <a:sym typeface="Montserrat"/>
              </a:rPr>
              <a:t>. Keep The Camera Stable</a:t>
            </a:r>
            <a:endParaRPr b="1" sz="1800">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None/>
            </a:pPr>
            <a:r>
              <a:rPr lang="en" sz="1800">
                <a:solidFill>
                  <a:schemeClr val="dk1"/>
                </a:solidFill>
                <a:latin typeface="Montserrat"/>
                <a:ea typeface="Montserrat"/>
                <a:cs typeface="Montserrat"/>
                <a:sym typeface="Montserrat"/>
              </a:rPr>
              <a:t>Use a monopod or tripod to keep the camera stable at all times. Since</a:t>
            </a:r>
            <a:r>
              <a:rPr lang="en" sz="1800">
                <a:solidFill>
                  <a:schemeClr val="dk1"/>
                </a:solidFill>
                <a:latin typeface="Montserrat"/>
                <a:ea typeface="Montserrat"/>
                <a:cs typeface="Montserrat"/>
                <a:sym typeface="Montserrat"/>
              </a:rPr>
              <a:t> 360 videos are immersive, shaky shoots can cause dizziness.</a:t>
            </a:r>
            <a:endParaRPr sz="1800">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None/>
            </a:pPr>
            <a:r>
              <a:t/>
            </a:r>
            <a:endParaRPr b="1" sz="1800">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None/>
            </a:pPr>
            <a:r>
              <a:rPr b="1" lang="en" sz="1800">
                <a:solidFill>
                  <a:schemeClr val="dk1"/>
                </a:solidFill>
                <a:latin typeface="Montserrat"/>
                <a:ea typeface="Montserrat"/>
                <a:cs typeface="Montserrat"/>
                <a:sym typeface="Montserrat"/>
              </a:rPr>
              <a:t>e</a:t>
            </a:r>
            <a:r>
              <a:rPr b="1" lang="en" sz="1800">
                <a:solidFill>
                  <a:schemeClr val="dk1"/>
                </a:solidFill>
                <a:latin typeface="Montserrat"/>
                <a:ea typeface="Montserrat"/>
                <a:cs typeface="Montserrat"/>
                <a:sym typeface="Montserrat"/>
              </a:rPr>
              <a:t>. Keep Device At The Same Height As Your Line of Sight </a:t>
            </a:r>
            <a:r>
              <a:rPr lang="en" sz="1800">
                <a:solidFill>
                  <a:schemeClr val="dk1"/>
                </a:solidFill>
                <a:latin typeface="Montserrat"/>
                <a:ea typeface="Montserrat"/>
                <a:cs typeface="Montserrat"/>
                <a:sym typeface="Montserrat"/>
              </a:rPr>
              <a:t> </a:t>
            </a:r>
            <a:endParaRPr sz="1800">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None/>
            </a:pPr>
            <a:r>
              <a:t/>
            </a:r>
            <a:endParaRPr b="1" sz="1800">
              <a:solidFill>
                <a:schemeClr val="dk1"/>
              </a:solidFill>
              <a:latin typeface="Montserrat"/>
              <a:ea typeface="Montserrat"/>
              <a:cs typeface="Montserrat"/>
              <a:sym typeface="Montserrat"/>
            </a:endParaRPr>
          </a:p>
          <a:p>
            <a:pPr indent="0" lvl="0" marL="0" rtl="0" algn="l">
              <a:spcBef>
                <a:spcPts val="0"/>
              </a:spcBef>
              <a:spcAft>
                <a:spcPts val="0"/>
              </a:spcAft>
              <a:buNone/>
            </a:pPr>
            <a:r>
              <a:rPr b="1" lang="en" sz="1800">
                <a:solidFill>
                  <a:schemeClr val="dk1"/>
                </a:solidFill>
                <a:latin typeface="Montserrat"/>
                <a:ea typeface="Montserrat"/>
                <a:cs typeface="Montserrat"/>
                <a:sym typeface="Montserrat"/>
              </a:rPr>
              <a:t>f</a:t>
            </a:r>
            <a:r>
              <a:rPr b="1" lang="en" sz="1800">
                <a:solidFill>
                  <a:schemeClr val="dk1"/>
                </a:solidFill>
                <a:latin typeface="Montserrat"/>
                <a:ea typeface="Montserrat"/>
                <a:cs typeface="Montserrat"/>
                <a:sym typeface="Montserrat"/>
              </a:rPr>
              <a:t>. Avoid Sudden Motion</a:t>
            </a:r>
            <a:endParaRPr b="1" sz="1800">
              <a:solidFill>
                <a:schemeClr val="dk1"/>
              </a:solidFill>
              <a:latin typeface="Montserrat"/>
              <a:ea typeface="Montserrat"/>
              <a:cs typeface="Montserrat"/>
              <a:sym typeface="Montserrat"/>
            </a:endParaRPr>
          </a:p>
          <a:p>
            <a:pPr indent="0" lvl="0" marL="0" rtl="0" algn="l">
              <a:spcBef>
                <a:spcPts val="0"/>
              </a:spcBef>
              <a:spcAft>
                <a:spcPts val="0"/>
              </a:spcAft>
              <a:buNone/>
            </a:pPr>
            <a:r>
              <a:rPr lang="en" sz="1800">
                <a:solidFill>
                  <a:schemeClr val="dk1"/>
                </a:solidFill>
                <a:latin typeface="Montserrat Light"/>
                <a:ea typeface="Montserrat Light"/>
                <a:cs typeface="Montserrat Light"/>
                <a:sym typeface="Montserrat Light"/>
              </a:rPr>
              <a:t>Quick cuts and sudden moves are very uncomfortable for the viewers. They can lead to headaches, eye stress, and dizziness. </a:t>
            </a:r>
            <a:endParaRPr sz="1800">
              <a:solidFill>
                <a:schemeClr val="dk1"/>
              </a:solidFill>
              <a:latin typeface="Montserrat Light"/>
              <a:ea typeface="Montserrat Light"/>
              <a:cs typeface="Montserrat Light"/>
              <a:sym typeface="Montserrat Light"/>
            </a:endParaRPr>
          </a:p>
          <a:p>
            <a:pPr indent="0" lvl="0" marL="0" rtl="0" algn="l">
              <a:spcBef>
                <a:spcPts val="0"/>
              </a:spcBef>
              <a:spcAft>
                <a:spcPts val="0"/>
              </a:spcAft>
              <a:buNone/>
            </a:pPr>
            <a:r>
              <a:t/>
            </a:r>
            <a:endParaRPr>
              <a:solidFill>
                <a:schemeClr val="dk1"/>
              </a:solidFill>
            </a:endParaRPr>
          </a:p>
        </p:txBody>
      </p:sp>
      <p:sp>
        <p:nvSpPr>
          <p:cNvPr id="172" name="Google Shape;172;p27"/>
          <p:cNvSpPr txBox="1"/>
          <p:nvPr/>
        </p:nvSpPr>
        <p:spPr>
          <a:xfrm>
            <a:off x="514500" y="209550"/>
            <a:ext cx="6191100" cy="656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2500">
                <a:solidFill>
                  <a:schemeClr val="dk1"/>
                </a:solidFill>
                <a:latin typeface="Open Sans ExtraBold"/>
                <a:ea typeface="Open Sans ExtraBold"/>
                <a:cs typeface="Open Sans ExtraBold"/>
                <a:sym typeface="Open Sans ExtraBold"/>
              </a:rPr>
              <a:t>Step 4: Shoot Your Video</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 name="Shape 176"/>
        <p:cNvGrpSpPr/>
        <p:nvPr/>
      </p:nvGrpSpPr>
      <p:grpSpPr>
        <a:xfrm>
          <a:off x="0" y="0"/>
          <a:ext cx="0" cy="0"/>
          <a:chOff x="0" y="0"/>
          <a:chExt cx="0" cy="0"/>
        </a:xfrm>
      </p:grpSpPr>
      <p:sp>
        <p:nvSpPr>
          <p:cNvPr id="177" name="Google Shape;177;p28"/>
          <p:cNvSpPr txBox="1"/>
          <p:nvPr/>
        </p:nvSpPr>
        <p:spPr>
          <a:xfrm>
            <a:off x="339275" y="571500"/>
            <a:ext cx="4400700" cy="5715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500">
                <a:solidFill>
                  <a:schemeClr val="dk1"/>
                </a:solidFill>
                <a:latin typeface="Open Sans ExtraBold"/>
                <a:ea typeface="Open Sans ExtraBold"/>
                <a:cs typeface="Open Sans ExtraBold"/>
                <a:sym typeface="Open Sans ExtraBold"/>
              </a:rPr>
              <a:t>Step 5: </a:t>
            </a:r>
            <a:r>
              <a:rPr lang="en" sz="2500">
                <a:solidFill>
                  <a:schemeClr val="dk1"/>
                </a:solidFill>
                <a:latin typeface="Open Sans ExtraBold"/>
                <a:ea typeface="Open Sans ExtraBold"/>
                <a:cs typeface="Open Sans ExtraBold"/>
                <a:sym typeface="Open Sans ExtraBold"/>
              </a:rPr>
              <a:t>Edit your Video </a:t>
            </a:r>
            <a:endParaRPr sz="2500">
              <a:solidFill>
                <a:schemeClr val="dk1"/>
              </a:solidFill>
              <a:latin typeface="Open Sans ExtraBold"/>
              <a:ea typeface="Open Sans ExtraBold"/>
              <a:cs typeface="Open Sans ExtraBold"/>
              <a:sym typeface="Open Sans ExtraBold"/>
            </a:endParaRPr>
          </a:p>
          <a:p>
            <a:pPr indent="0" lvl="0" marL="0" rtl="0" algn="l">
              <a:spcBef>
                <a:spcPts val="0"/>
              </a:spcBef>
              <a:spcAft>
                <a:spcPts val="0"/>
              </a:spcAft>
              <a:buNone/>
            </a:pPr>
            <a:r>
              <a:t/>
            </a:r>
            <a:endParaRPr sz="1800">
              <a:solidFill>
                <a:schemeClr val="dk1"/>
              </a:solidFill>
              <a:latin typeface="Montserrat Light"/>
              <a:ea typeface="Montserrat Light"/>
              <a:cs typeface="Montserrat Light"/>
              <a:sym typeface="Montserrat Light"/>
            </a:endParaRPr>
          </a:p>
          <a:p>
            <a:pPr indent="0" lvl="0" marL="0" rtl="0" algn="l">
              <a:spcBef>
                <a:spcPts val="0"/>
              </a:spcBef>
              <a:spcAft>
                <a:spcPts val="0"/>
              </a:spcAft>
              <a:buNone/>
            </a:pPr>
            <a:r>
              <a:rPr lang="en" sz="1800">
                <a:solidFill>
                  <a:schemeClr val="dk1"/>
                </a:solidFill>
                <a:latin typeface="Montserrat Light"/>
                <a:ea typeface="Montserrat Light"/>
                <a:cs typeface="Montserrat Light"/>
                <a:sym typeface="Montserrat Light"/>
              </a:rPr>
              <a:t>You can find tutorials on YouTube on how to edit your 360 video.</a:t>
            </a:r>
            <a:endParaRPr sz="1800">
              <a:solidFill>
                <a:schemeClr val="dk1"/>
              </a:solidFill>
              <a:latin typeface="Montserrat Light"/>
              <a:ea typeface="Montserrat Light"/>
              <a:cs typeface="Montserrat Light"/>
              <a:sym typeface="Montserrat Light"/>
            </a:endParaRPr>
          </a:p>
          <a:p>
            <a:pPr indent="0" lvl="0" marL="0" rtl="0" algn="l">
              <a:spcBef>
                <a:spcPts val="0"/>
              </a:spcBef>
              <a:spcAft>
                <a:spcPts val="0"/>
              </a:spcAft>
              <a:buNone/>
            </a:pPr>
            <a:r>
              <a:t/>
            </a:r>
            <a:endParaRPr sz="1800">
              <a:solidFill>
                <a:schemeClr val="dk1"/>
              </a:solidFill>
              <a:latin typeface="Montserrat Light"/>
              <a:ea typeface="Montserrat Light"/>
              <a:cs typeface="Montserrat Light"/>
              <a:sym typeface="Montserrat Light"/>
            </a:endParaRPr>
          </a:p>
          <a:p>
            <a:pPr indent="0" lvl="0" marL="0" rtl="0" algn="l">
              <a:spcBef>
                <a:spcPts val="0"/>
              </a:spcBef>
              <a:spcAft>
                <a:spcPts val="0"/>
              </a:spcAft>
              <a:buNone/>
            </a:pPr>
            <a:r>
              <a:rPr lang="en" sz="1800">
                <a:solidFill>
                  <a:schemeClr val="dk1"/>
                </a:solidFill>
                <a:latin typeface="Montserrat Light"/>
                <a:ea typeface="Montserrat Light"/>
                <a:cs typeface="Montserrat Light"/>
                <a:sym typeface="Montserrat Light"/>
              </a:rPr>
              <a:t>Software you can use to edit 360 video include:</a:t>
            </a:r>
            <a:endParaRPr sz="1800">
              <a:solidFill>
                <a:schemeClr val="dk1"/>
              </a:solidFill>
              <a:latin typeface="Montserrat Light"/>
              <a:ea typeface="Montserrat Light"/>
              <a:cs typeface="Montserrat Light"/>
              <a:sym typeface="Montserrat Light"/>
            </a:endParaRPr>
          </a:p>
          <a:p>
            <a:pPr indent="0" lvl="0" marL="0" rtl="0" algn="l">
              <a:spcBef>
                <a:spcPts val="0"/>
              </a:spcBef>
              <a:spcAft>
                <a:spcPts val="0"/>
              </a:spcAft>
              <a:buNone/>
            </a:pPr>
            <a:r>
              <a:t/>
            </a:r>
            <a:endParaRPr b="1" sz="1800">
              <a:solidFill>
                <a:schemeClr val="dk1"/>
              </a:solidFill>
              <a:latin typeface="Montserrat"/>
              <a:ea typeface="Montserrat"/>
              <a:cs typeface="Montserrat"/>
              <a:sym typeface="Montserrat"/>
            </a:endParaRPr>
          </a:p>
          <a:p>
            <a:pPr indent="0" lvl="0" marL="0" rtl="0" algn="l">
              <a:spcBef>
                <a:spcPts val="0"/>
              </a:spcBef>
              <a:spcAft>
                <a:spcPts val="0"/>
              </a:spcAft>
              <a:buNone/>
            </a:pPr>
            <a:r>
              <a:rPr b="1" lang="en" sz="1800">
                <a:solidFill>
                  <a:schemeClr val="dk1"/>
                </a:solidFill>
                <a:latin typeface="Montserrat"/>
                <a:ea typeface="Montserrat"/>
                <a:cs typeface="Montserrat"/>
                <a:sym typeface="Montserrat"/>
              </a:rPr>
              <a:t>DaVinci Resolve 16</a:t>
            </a:r>
            <a:endParaRPr b="1" sz="1800">
              <a:solidFill>
                <a:schemeClr val="dk1"/>
              </a:solidFill>
              <a:latin typeface="Montserrat"/>
              <a:ea typeface="Montserrat"/>
              <a:cs typeface="Montserrat"/>
              <a:sym typeface="Montserrat"/>
            </a:endParaRPr>
          </a:p>
          <a:p>
            <a:pPr indent="0" lvl="0" marL="0" rtl="0" algn="l">
              <a:spcBef>
                <a:spcPts val="0"/>
              </a:spcBef>
              <a:spcAft>
                <a:spcPts val="0"/>
              </a:spcAft>
              <a:buNone/>
            </a:pPr>
            <a:r>
              <a:rPr lang="en" sz="1800">
                <a:solidFill>
                  <a:schemeClr val="dk1"/>
                </a:solidFill>
                <a:latin typeface="Montserrat Light"/>
                <a:ea typeface="Montserrat Light"/>
                <a:cs typeface="Montserrat Light"/>
                <a:sym typeface="Montserrat Light"/>
              </a:rPr>
              <a:t>Free option available. Made specifically for 360 videos.</a:t>
            </a:r>
            <a:endParaRPr sz="1800">
              <a:solidFill>
                <a:schemeClr val="dk1"/>
              </a:solidFill>
              <a:latin typeface="Montserrat Light"/>
              <a:ea typeface="Montserrat Light"/>
              <a:cs typeface="Montserrat Light"/>
              <a:sym typeface="Montserrat Light"/>
            </a:endParaRPr>
          </a:p>
          <a:p>
            <a:pPr indent="0" lvl="0" marL="0" rtl="0" algn="l">
              <a:spcBef>
                <a:spcPts val="0"/>
              </a:spcBef>
              <a:spcAft>
                <a:spcPts val="0"/>
              </a:spcAft>
              <a:buNone/>
            </a:pPr>
            <a:r>
              <a:t/>
            </a:r>
            <a:endParaRPr sz="1800">
              <a:solidFill>
                <a:schemeClr val="dk1"/>
              </a:solidFill>
              <a:latin typeface="Montserrat Light"/>
              <a:ea typeface="Montserrat Light"/>
              <a:cs typeface="Montserrat Light"/>
              <a:sym typeface="Montserrat Light"/>
            </a:endParaRPr>
          </a:p>
          <a:p>
            <a:pPr indent="0" lvl="0" marL="0" rtl="0" algn="l">
              <a:spcBef>
                <a:spcPts val="0"/>
              </a:spcBef>
              <a:spcAft>
                <a:spcPts val="0"/>
              </a:spcAft>
              <a:buNone/>
            </a:pPr>
            <a:r>
              <a:rPr b="1" lang="en" sz="1800">
                <a:solidFill>
                  <a:schemeClr val="dk1"/>
                </a:solidFill>
                <a:latin typeface="Montserrat"/>
                <a:ea typeface="Montserrat"/>
                <a:cs typeface="Montserrat"/>
                <a:sym typeface="Montserrat"/>
              </a:rPr>
              <a:t>Adobe Premiere Pro </a:t>
            </a:r>
            <a:endParaRPr b="1" sz="1800">
              <a:solidFill>
                <a:schemeClr val="dk1"/>
              </a:solidFill>
              <a:latin typeface="Montserrat"/>
              <a:ea typeface="Montserrat"/>
              <a:cs typeface="Montserrat"/>
              <a:sym typeface="Montserrat"/>
            </a:endParaRPr>
          </a:p>
          <a:p>
            <a:pPr indent="0" lvl="0" marL="0" rtl="0" algn="l">
              <a:spcBef>
                <a:spcPts val="0"/>
              </a:spcBef>
              <a:spcAft>
                <a:spcPts val="0"/>
              </a:spcAft>
              <a:buNone/>
            </a:pPr>
            <a:r>
              <a:rPr lang="en" sz="1800">
                <a:solidFill>
                  <a:schemeClr val="dk1"/>
                </a:solidFill>
                <a:latin typeface="Montserrat Light"/>
                <a:ea typeface="Montserrat Light"/>
                <a:cs typeface="Montserrat Light"/>
                <a:sym typeface="Montserrat Light"/>
              </a:rPr>
              <a:t>Monthly payment. Available on Windows and Mac. </a:t>
            </a:r>
            <a:endParaRPr sz="1800">
              <a:solidFill>
                <a:schemeClr val="dk1"/>
              </a:solidFill>
              <a:latin typeface="Montserrat Light"/>
              <a:ea typeface="Montserrat Light"/>
              <a:cs typeface="Montserrat Light"/>
              <a:sym typeface="Montserrat Light"/>
            </a:endParaRPr>
          </a:p>
          <a:p>
            <a:pPr indent="0" lvl="0" marL="0" rtl="0" algn="l">
              <a:spcBef>
                <a:spcPts val="0"/>
              </a:spcBef>
              <a:spcAft>
                <a:spcPts val="0"/>
              </a:spcAft>
              <a:buNone/>
            </a:pPr>
            <a:r>
              <a:t/>
            </a:r>
            <a:endParaRPr sz="1800">
              <a:solidFill>
                <a:schemeClr val="dk1"/>
              </a:solidFill>
              <a:latin typeface="Montserrat Light"/>
              <a:ea typeface="Montserrat Light"/>
              <a:cs typeface="Montserrat Light"/>
              <a:sym typeface="Montserrat Light"/>
            </a:endParaRPr>
          </a:p>
          <a:p>
            <a:pPr indent="0" lvl="0" marL="0" rtl="0" algn="l">
              <a:spcBef>
                <a:spcPts val="0"/>
              </a:spcBef>
              <a:spcAft>
                <a:spcPts val="0"/>
              </a:spcAft>
              <a:buNone/>
            </a:pPr>
            <a:r>
              <a:rPr b="1" lang="en" sz="1800">
                <a:solidFill>
                  <a:schemeClr val="dk1"/>
                </a:solidFill>
                <a:latin typeface="Montserrat"/>
                <a:ea typeface="Montserrat"/>
                <a:cs typeface="Montserrat"/>
                <a:sym typeface="Montserrat"/>
              </a:rPr>
              <a:t>Final Cut Pro to Edit</a:t>
            </a:r>
            <a:endParaRPr b="1" sz="1800">
              <a:solidFill>
                <a:schemeClr val="dk1"/>
              </a:solidFill>
              <a:latin typeface="Montserrat"/>
              <a:ea typeface="Montserrat"/>
              <a:cs typeface="Montserrat"/>
              <a:sym typeface="Montserrat"/>
            </a:endParaRPr>
          </a:p>
          <a:p>
            <a:pPr indent="0" lvl="0" marL="0" rtl="0" algn="l">
              <a:spcBef>
                <a:spcPts val="0"/>
              </a:spcBef>
              <a:spcAft>
                <a:spcPts val="0"/>
              </a:spcAft>
              <a:buNone/>
            </a:pPr>
            <a:r>
              <a:rPr lang="en" sz="1800">
                <a:solidFill>
                  <a:schemeClr val="dk1"/>
                </a:solidFill>
                <a:latin typeface="Montserrat Light"/>
                <a:ea typeface="Montserrat Light"/>
                <a:cs typeface="Montserrat Light"/>
                <a:sym typeface="Montserrat Light"/>
              </a:rPr>
              <a:t>One-time payment. Available on Mac only. </a:t>
            </a:r>
            <a:endParaRPr/>
          </a:p>
        </p:txBody>
      </p:sp>
      <p:pic>
        <p:nvPicPr>
          <p:cNvPr id="178" name="Google Shape;178;p28"/>
          <p:cNvPicPr preferRelativeResize="0"/>
          <p:nvPr/>
        </p:nvPicPr>
        <p:blipFill>
          <a:blip r:embed="rId3">
            <a:alphaModFix/>
          </a:blip>
          <a:stretch>
            <a:fillRect/>
          </a:stretch>
        </p:blipFill>
        <p:spPr>
          <a:xfrm>
            <a:off x="4661850" y="0"/>
            <a:ext cx="4572001" cy="6858001"/>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 name="Shape 182"/>
        <p:cNvGrpSpPr/>
        <p:nvPr/>
      </p:nvGrpSpPr>
      <p:grpSpPr>
        <a:xfrm>
          <a:off x="0" y="0"/>
          <a:ext cx="0" cy="0"/>
          <a:chOff x="0" y="0"/>
          <a:chExt cx="0" cy="0"/>
        </a:xfrm>
      </p:grpSpPr>
      <p:sp>
        <p:nvSpPr>
          <p:cNvPr id="183" name="Google Shape;183;p29"/>
          <p:cNvSpPr txBox="1"/>
          <p:nvPr/>
        </p:nvSpPr>
        <p:spPr>
          <a:xfrm>
            <a:off x="552600" y="1047750"/>
            <a:ext cx="4795800" cy="685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500">
                <a:solidFill>
                  <a:schemeClr val="dk1"/>
                </a:solidFill>
                <a:latin typeface="Open Sans ExtraBold"/>
                <a:ea typeface="Open Sans ExtraBold"/>
                <a:cs typeface="Open Sans ExtraBold"/>
                <a:sym typeface="Open Sans ExtraBold"/>
              </a:rPr>
              <a:t>Step 6: Release Your Video</a:t>
            </a:r>
            <a:endParaRPr sz="2500">
              <a:solidFill>
                <a:schemeClr val="dk1"/>
              </a:solidFill>
              <a:latin typeface="Open Sans ExtraBold"/>
              <a:ea typeface="Open Sans ExtraBold"/>
              <a:cs typeface="Open Sans ExtraBold"/>
              <a:sym typeface="Open Sans ExtraBold"/>
            </a:endParaRPr>
          </a:p>
          <a:p>
            <a:pPr indent="0" lvl="0" marL="0" rtl="0" algn="l">
              <a:spcBef>
                <a:spcPts val="0"/>
              </a:spcBef>
              <a:spcAft>
                <a:spcPts val="0"/>
              </a:spcAft>
              <a:buNone/>
            </a:pPr>
            <a:r>
              <a:t/>
            </a:r>
            <a:endParaRPr sz="1800">
              <a:solidFill>
                <a:schemeClr val="dk1"/>
              </a:solidFill>
              <a:latin typeface="Montserrat Light"/>
              <a:ea typeface="Montserrat Light"/>
              <a:cs typeface="Montserrat Light"/>
              <a:sym typeface="Montserrat Light"/>
            </a:endParaRPr>
          </a:p>
        </p:txBody>
      </p:sp>
      <p:sp>
        <p:nvSpPr>
          <p:cNvPr id="184" name="Google Shape;184;p29"/>
          <p:cNvSpPr txBox="1"/>
          <p:nvPr/>
        </p:nvSpPr>
        <p:spPr>
          <a:xfrm>
            <a:off x="552600" y="1929000"/>
            <a:ext cx="4019400" cy="300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chemeClr val="dk1"/>
                </a:solidFill>
                <a:latin typeface="Montserrat"/>
                <a:ea typeface="Montserrat"/>
                <a:cs typeface="Montserrat"/>
                <a:sym typeface="Montserrat"/>
              </a:rPr>
              <a:t>Before you release</a:t>
            </a:r>
            <a:r>
              <a:rPr lang="en" sz="1800">
                <a:solidFill>
                  <a:schemeClr val="dk1"/>
                </a:solidFill>
                <a:latin typeface="Montserrat Light"/>
                <a:ea typeface="Montserrat Light"/>
                <a:cs typeface="Montserrat Light"/>
                <a:sym typeface="Montserrat Light"/>
              </a:rPr>
              <a:t> y</a:t>
            </a:r>
            <a:r>
              <a:rPr lang="en" sz="1800">
                <a:solidFill>
                  <a:schemeClr val="dk1"/>
                </a:solidFill>
                <a:latin typeface="Montserrat Light"/>
                <a:ea typeface="Montserrat Light"/>
                <a:cs typeface="Montserrat Light"/>
                <a:sym typeface="Montserrat Light"/>
              </a:rPr>
              <a:t>our 360 film:</a:t>
            </a:r>
            <a:endParaRPr sz="1800">
              <a:solidFill>
                <a:schemeClr val="dk1"/>
              </a:solidFill>
              <a:latin typeface="Montserrat Light"/>
              <a:ea typeface="Montserrat Light"/>
              <a:cs typeface="Montserrat Light"/>
              <a:sym typeface="Montserrat Light"/>
            </a:endParaRPr>
          </a:p>
          <a:p>
            <a:pPr indent="-342900" lvl="0" marL="457200" rtl="0" algn="l">
              <a:spcBef>
                <a:spcPts val="0"/>
              </a:spcBef>
              <a:spcAft>
                <a:spcPts val="0"/>
              </a:spcAft>
              <a:buClr>
                <a:schemeClr val="dk1"/>
              </a:buClr>
              <a:buSzPts val="1800"/>
              <a:buFont typeface="Montserrat Light"/>
              <a:buChar char="●"/>
            </a:pPr>
            <a:r>
              <a:rPr lang="en" sz="1800">
                <a:solidFill>
                  <a:schemeClr val="dk1"/>
                </a:solidFill>
                <a:latin typeface="Montserrat Light"/>
                <a:ea typeface="Montserrat Light"/>
                <a:cs typeface="Montserrat Light"/>
                <a:sym typeface="Montserrat Light"/>
              </a:rPr>
              <a:t>Ensure sound is okay</a:t>
            </a:r>
            <a:endParaRPr sz="1800">
              <a:solidFill>
                <a:schemeClr val="dk1"/>
              </a:solidFill>
              <a:latin typeface="Montserrat Light"/>
              <a:ea typeface="Montserrat Light"/>
              <a:cs typeface="Montserrat Light"/>
              <a:sym typeface="Montserrat Light"/>
            </a:endParaRPr>
          </a:p>
          <a:p>
            <a:pPr indent="-342900" lvl="0" marL="457200" rtl="0" algn="l">
              <a:spcBef>
                <a:spcPts val="0"/>
              </a:spcBef>
              <a:spcAft>
                <a:spcPts val="0"/>
              </a:spcAft>
              <a:buClr>
                <a:schemeClr val="dk1"/>
              </a:buClr>
              <a:buSzPts val="1800"/>
              <a:buFont typeface="Montserrat Light"/>
              <a:buChar char="●"/>
            </a:pPr>
            <a:r>
              <a:rPr lang="en" sz="1800">
                <a:solidFill>
                  <a:schemeClr val="dk1"/>
                </a:solidFill>
                <a:latin typeface="Montserrat Light"/>
                <a:ea typeface="Montserrat Light"/>
                <a:cs typeface="Montserrat Light"/>
                <a:sym typeface="Montserrat Light"/>
              </a:rPr>
              <a:t>Ensure video is VR Safe </a:t>
            </a:r>
            <a:endParaRPr sz="1800">
              <a:solidFill>
                <a:schemeClr val="dk1"/>
              </a:solidFill>
              <a:latin typeface="Montserrat Light"/>
              <a:ea typeface="Montserrat Light"/>
              <a:cs typeface="Montserrat Light"/>
              <a:sym typeface="Montserrat Light"/>
            </a:endParaRPr>
          </a:p>
          <a:p>
            <a:pPr indent="-342900" lvl="0" marL="457200" rtl="0" algn="l">
              <a:spcBef>
                <a:spcPts val="0"/>
              </a:spcBef>
              <a:spcAft>
                <a:spcPts val="0"/>
              </a:spcAft>
              <a:buClr>
                <a:schemeClr val="dk1"/>
              </a:buClr>
              <a:buSzPts val="1800"/>
              <a:buFont typeface="Montserrat Light"/>
              <a:buChar char="●"/>
            </a:pPr>
            <a:r>
              <a:rPr lang="en" sz="1800">
                <a:solidFill>
                  <a:schemeClr val="dk1"/>
                </a:solidFill>
                <a:latin typeface="Montserrat Light"/>
                <a:ea typeface="Montserrat Light"/>
                <a:cs typeface="Montserrat Light"/>
                <a:sym typeface="Montserrat Light"/>
              </a:rPr>
              <a:t>Ensure content is credited</a:t>
            </a:r>
            <a:endParaRPr sz="1800">
              <a:solidFill>
                <a:schemeClr val="dk1"/>
              </a:solidFill>
              <a:latin typeface="Montserrat Light"/>
              <a:ea typeface="Montserrat Light"/>
              <a:cs typeface="Montserrat Light"/>
              <a:sym typeface="Montserrat Light"/>
            </a:endParaRPr>
          </a:p>
          <a:p>
            <a:pPr indent="0" lvl="0" marL="0" rtl="0" algn="l">
              <a:spcBef>
                <a:spcPts val="0"/>
              </a:spcBef>
              <a:spcAft>
                <a:spcPts val="0"/>
              </a:spcAft>
              <a:buNone/>
            </a:pPr>
            <a:r>
              <a:t/>
            </a:r>
            <a:endParaRPr sz="1800">
              <a:solidFill>
                <a:schemeClr val="dk1"/>
              </a:solidFill>
              <a:latin typeface="Montserrat Light"/>
              <a:ea typeface="Montserrat Light"/>
              <a:cs typeface="Montserrat Light"/>
              <a:sym typeface="Montserrat Light"/>
            </a:endParaRPr>
          </a:p>
          <a:p>
            <a:pPr indent="0" lvl="0" marL="0" rtl="0" algn="l">
              <a:spcBef>
                <a:spcPts val="0"/>
              </a:spcBef>
              <a:spcAft>
                <a:spcPts val="0"/>
              </a:spcAft>
              <a:buNone/>
            </a:pPr>
            <a:r>
              <a:rPr b="1" lang="en" sz="1800">
                <a:solidFill>
                  <a:schemeClr val="dk1"/>
                </a:solidFill>
                <a:latin typeface="Montserrat"/>
                <a:ea typeface="Montserrat"/>
                <a:cs typeface="Montserrat"/>
                <a:sym typeface="Montserrat"/>
              </a:rPr>
              <a:t>Export your video</a:t>
            </a:r>
            <a:r>
              <a:rPr lang="en" sz="1800">
                <a:solidFill>
                  <a:schemeClr val="dk1"/>
                </a:solidFill>
                <a:latin typeface="Montserrat Light"/>
                <a:ea typeface="Montserrat Light"/>
                <a:cs typeface="Montserrat Light"/>
                <a:sym typeface="Montserrat Light"/>
              </a:rPr>
              <a:t> as an</a:t>
            </a:r>
            <a:r>
              <a:rPr lang="en" sz="1800">
                <a:solidFill>
                  <a:schemeClr val="dk1"/>
                </a:solidFill>
                <a:latin typeface="Montserrat Light"/>
                <a:ea typeface="Montserrat Light"/>
                <a:cs typeface="Montserrat Light"/>
                <a:sym typeface="Montserrat Light"/>
              </a:rPr>
              <a:t> .mp4, .mkv or .mov. Use codec h.264</a:t>
            </a:r>
            <a:endParaRPr sz="1800">
              <a:solidFill>
                <a:schemeClr val="dk1"/>
              </a:solidFill>
              <a:latin typeface="Montserrat Light"/>
              <a:ea typeface="Montserrat Light"/>
              <a:cs typeface="Montserrat Light"/>
              <a:sym typeface="Montserrat Light"/>
            </a:endParaRPr>
          </a:p>
          <a:p>
            <a:pPr indent="0" lvl="0" marL="0" rtl="0" algn="l">
              <a:spcBef>
                <a:spcPts val="0"/>
              </a:spcBef>
              <a:spcAft>
                <a:spcPts val="0"/>
              </a:spcAft>
              <a:buNone/>
            </a:pPr>
            <a:r>
              <a:t/>
            </a:r>
            <a:endParaRPr sz="1800">
              <a:solidFill>
                <a:schemeClr val="dk1"/>
              </a:solidFill>
              <a:latin typeface="Montserrat Light"/>
              <a:ea typeface="Montserrat Light"/>
              <a:cs typeface="Montserrat Light"/>
              <a:sym typeface="Montserrat Light"/>
            </a:endParaRPr>
          </a:p>
          <a:p>
            <a:pPr indent="0" lvl="0" marL="0" rtl="0" algn="l">
              <a:spcBef>
                <a:spcPts val="0"/>
              </a:spcBef>
              <a:spcAft>
                <a:spcPts val="0"/>
              </a:spcAft>
              <a:buNone/>
            </a:pPr>
            <a:r>
              <a:rPr lang="en" sz="1800">
                <a:solidFill>
                  <a:schemeClr val="dk1"/>
                </a:solidFill>
                <a:latin typeface="Montserrat Light"/>
                <a:ea typeface="Montserrat Light"/>
                <a:cs typeface="Montserrat Light"/>
                <a:sym typeface="Montserrat Light"/>
              </a:rPr>
              <a:t>You can share your 360 video on YouTube or Facebook.</a:t>
            </a:r>
            <a:endParaRPr sz="1800">
              <a:solidFill>
                <a:schemeClr val="dk1"/>
              </a:solidFill>
              <a:latin typeface="Montserrat Light"/>
              <a:ea typeface="Montserrat Light"/>
              <a:cs typeface="Montserrat Light"/>
              <a:sym typeface="Montserrat Light"/>
            </a:endParaRPr>
          </a:p>
          <a:p>
            <a:pPr indent="0" lvl="0" marL="0" rtl="0" algn="l">
              <a:spcBef>
                <a:spcPts val="0"/>
              </a:spcBef>
              <a:spcAft>
                <a:spcPts val="0"/>
              </a:spcAft>
              <a:buNone/>
            </a:pPr>
            <a:r>
              <a:t/>
            </a:r>
            <a:endParaRPr sz="1800">
              <a:solidFill>
                <a:schemeClr val="dk1"/>
              </a:solidFill>
              <a:latin typeface="Montserrat Light"/>
              <a:ea typeface="Montserrat Light"/>
              <a:cs typeface="Montserrat Light"/>
              <a:sym typeface="Montserrat Light"/>
            </a:endParaRPr>
          </a:p>
          <a:p>
            <a:pPr indent="0" lvl="0" marL="0" rtl="0" algn="l">
              <a:spcBef>
                <a:spcPts val="0"/>
              </a:spcBef>
              <a:spcAft>
                <a:spcPts val="0"/>
              </a:spcAft>
              <a:buNone/>
            </a:pPr>
            <a:r>
              <a:t/>
            </a:r>
            <a:endParaRPr sz="1800">
              <a:solidFill>
                <a:schemeClr val="dk1"/>
              </a:solidFill>
              <a:latin typeface="Montserrat Light"/>
              <a:ea typeface="Montserrat Light"/>
              <a:cs typeface="Montserrat Light"/>
              <a:sym typeface="Montserrat Light"/>
            </a:endParaRPr>
          </a:p>
        </p:txBody>
      </p:sp>
      <p:pic>
        <p:nvPicPr>
          <p:cNvPr id="185" name="Google Shape;185;p29"/>
          <p:cNvPicPr preferRelativeResize="0"/>
          <p:nvPr/>
        </p:nvPicPr>
        <p:blipFill>
          <a:blip r:embed="rId3">
            <a:alphaModFix amt="20000"/>
          </a:blip>
          <a:stretch>
            <a:fillRect/>
          </a:stretch>
        </p:blipFill>
        <p:spPr>
          <a:xfrm>
            <a:off x="5171650" y="3347200"/>
            <a:ext cx="5367125" cy="3578074"/>
          </a:xfrm>
          <a:prstGeom prst="rect">
            <a:avLst/>
          </a:prstGeom>
          <a:noFill/>
          <a:ln>
            <a:noFill/>
          </a:ln>
        </p:spPr>
      </p:pic>
      <p:pic>
        <p:nvPicPr>
          <p:cNvPr id="186" name="Google Shape;186;p29"/>
          <p:cNvPicPr preferRelativeResize="0"/>
          <p:nvPr/>
        </p:nvPicPr>
        <p:blipFill rotWithShape="1">
          <a:blip r:embed="rId4">
            <a:alphaModFix amt="20000"/>
          </a:blip>
          <a:srcRect b="0" l="16100" r="0" t="21513"/>
          <a:stretch/>
        </p:blipFill>
        <p:spPr>
          <a:xfrm>
            <a:off x="5171650" y="4"/>
            <a:ext cx="5367125" cy="334719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 name="Shape 190"/>
        <p:cNvGrpSpPr/>
        <p:nvPr/>
      </p:nvGrpSpPr>
      <p:grpSpPr>
        <a:xfrm>
          <a:off x="0" y="0"/>
          <a:ext cx="0" cy="0"/>
          <a:chOff x="0" y="0"/>
          <a:chExt cx="0" cy="0"/>
        </a:xfrm>
      </p:grpSpPr>
      <p:sp>
        <p:nvSpPr>
          <p:cNvPr id="191" name="Google Shape;191;p30"/>
          <p:cNvSpPr txBox="1"/>
          <p:nvPr>
            <p:ph type="ctrTitle"/>
          </p:nvPr>
        </p:nvSpPr>
        <p:spPr>
          <a:xfrm>
            <a:off x="311708" y="1665492"/>
            <a:ext cx="8520600" cy="27369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latin typeface="Montserrat"/>
                <a:ea typeface="Montserrat"/>
                <a:cs typeface="Montserrat"/>
                <a:sym typeface="Montserrat"/>
              </a:rPr>
              <a:t>Watch some Examples of VR </a:t>
            </a:r>
            <a:r>
              <a:rPr lang="en">
                <a:latin typeface="Montserrat"/>
                <a:ea typeface="Montserrat"/>
                <a:cs typeface="Montserrat"/>
                <a:sym typeface="Montserrat"/>
              </a:rPr>
              <a:t>Applied</a:t>
            </a:r>
            <a:r>
              <a:rPr lang="en">
                <a:latin typeface="Montserrat"/>
                <a:ea typeface="Montserrat"/>
                <a:cs typeface="Montserrat"/>
                <a:sym typeface="Montserrat"/>
              </a:rPr>
              <a:t> to Development Work</a:t>
            </a:r>
            <a:endParaRPr>
              <a:latin typeface="Montserrat"/>
              <a:ea typeface="Montserrat"/>
              <a:cs typeface="Montserrat"/>
              <a:sym typeface="Montserrat"/>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 name="Shape 195"/>
        <p:cNvGrpSpPr/>
        <p:nvPr/>
      </p:nvGrpSpPr>
      <p:grpSpPr>
        <a:xfrm>
          <a:off x="0" y="0"/>
          <a:ext cx="0" cy="0"/>
          <a:chOff x="0" y="0"/>
          <a:chExt cx="0" cy="0"/>
        </a:xfrm>
      </p:grpSpPr>
      <p:pic>
        <p:nvPicPr>
          <p:cNvPr descr="Warning: this film contains flashing lights, bright colours and loud, sudden noises. Some people might experience motion sickness in this 360 degree virtual reality film.&#10;&#10;Prepare to step into the virtual reality world of Too Much Information.&#10; &#10;Sometimes, autistic people become overloaded by everything around them. That can make the outside world feel like a terrifying place. And for their families, all the looks, judgements and tuts make it feel like a lonely and isolated place.&#10;&#10;That’s why we’ve created a virtual reality experience in collaboration with autistic adults and children. So you can feel every single sight, every single sound, every single stare they endure on a simple trip to the shopping centre. So stay calm, take a breath and make sure your headphones are plugged in.&#10;&#10;The question is: Will you make it to the end?&#10;&#10;&#10;#AutismTMI&#10;&#10;To fully experience sensory overload, grab your headphones, download the app and get Google cardboard goggles, available now at: www.autism.org.uk/VR&#10;&#10;If you don't have a Google cardboard or a VR headset to hand, we highly recommend viewing the 360 video with headphones.&#10;&#10;Warning: this film contains flashing lights, bright colours and loud, sudden noises&#10;&#10;Copyright notice&#10;This website and its content is copyright of The National Autistic Society - © The National Autistic Society 2017. All rights reserved.&#10;Any redistribution or reproduction of part or all of the contents in any form is prohibited other than the following:&#10;&#10;• you may print or download to a local hard disk extracts for your personal and non-commercial use only&#10;• you may copy the content to individual third parties for their personal use, but only if you acknowledge the website as the source of the material&#10;&#10;You may not, except with our express written permission, distribute or commercially exploit the content. Nor may you transmit it or store it in any other website or other form of electronic retrieval system.&#10;&#10;// About Us&#10;We are the UK's leading charity for people affected by autism.&#10;&#10;We want a world where all people living with autism get to lead the life they choose.&#10;&#10;We will transform understanding of autism and make sure everyone living with autism gets the support they need.&#10;&#10;Find more information about Autism, and helpful resources on our website: http://bit.ly/NationalAutisticSociety" id="196" name="Google Shape;196;p31" title="Autism TMI Virtual Reality Experience">
            <a:hlinkClick r:id="rId3"/>
          </p:cNvPr>
          <p:cNvPicPr preferRelativeResize="0"/>
          <p:nvPr/>
        </p:nvPicPr>
        <p:blipFill>
          <a:blip r:embed="rId4">
            <a:alphaModFix/>
          </a:blip>
          <a:stretch>
            <a:fillRect/>
          </a:stretch>
        </p:blipFill>
        <p:spPr>
          <a:xfrm>
            <a:off x="0" y="0"/>
            <a:ext cx="9144000" cy="6858000"/>
          </a:xfrm>
          <a:prstGeom prst="rect">
            <a:avLst/>
          </a:prstGeom>
          <a:noFill/>
          <a:ln>
            <a:noFill/>
          </a:ln>
        </p:spPr>
      </p:pic>
      <p:sp>
        <p:nvSpPr>
          <p:cNvPr id="197" name="Google Shape;197;p31"/>
          <p:cNvSpPr txBox="1"/>
          <p:nvPr/>
        </p:nvSpPr>
        <p:spPr>
          <a:xfrm>
            <a:off x="242925" y="157675"/>
            <a:ext cx="4428600" cy="541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000">
                <a:solidFill>
                  <a:srgbClr val="FFFFFF"/>
                </a:solidFill>
                <a:latin typeface="Montserrat Light"/>
                <a:ea typeface="Montserrat Light"/>
                <a:cs typeface="Montserrat Light"/>
                <a:sym typeface="Montserrat Light"/>
              </a:rPr>
              <a:t>Autism Virtual Reality Experience </a:t>
            </a:r>
            <a:endParaRPr sz="2000">
              <a:solidFill>
                <a:srgbClr val="FFFFFF"/>
              </a:solidFill>
              <a:latin typeface="Montserrat Light"/>
              <a:ea typeface="Montserrat Light"/>
              <a:cs typeface="Montserrat Light"/>
              <a:sym typeface="Montserrat Light"/>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60" name="Shape 60"/>
        <p:cNvGrpSpPr/>
        <p:nvPr/>
      </p:nvGrpSpPr>
      <p:grpSpPr>
        <a:xfrm>
          <a:off x="0" y="0"/>
          <a:ext cx="0" cy="0"/>
          <a:chOff x="0" y="0"/>
          <a:chExt cx="0" cy="0"/>
        </a:xfrm>
      </p:grpSpPr>
      <p:pic>
        <p:nvPicPr>
          <p:cNvPr id="61" name="Google Shape;61;p14"/>
          <p:cNvPicPr preferRelativeResize="0"/>
          <p:nvPr/>
        </p:nvPicPr>
        <p:blipFill rotWithShape="1">
          <a:blip r:embed="rId3">
            <a:alphaModFix/>
          </a:blip>
          <a:srcRect b="0" l="20588" r="46637" t="0"/>
          <a:stretch/>
        </p:blipFill>
        <p:spPr>
          <a:xfrm flipH="1">
            <a:off x="4865075" y="-58725"/>
            <a:ext cx="4572000" cy="6975449"/>
          </a:xfrm>
          <a:prstGeom prst="rect">
            <a:avLst/>
          </a:prstGeom>
          <a:noFill/>
          <a:ln>
            <a:noFill/>
          </a:ln>
        </p:spPr>
      </p:pic>
      <p:sp>
        <p:nvSpPr>
          <p:cNvPr id="62" name="Google Shape;62;p14"/>
          <p:cNvSpPr txBox="1"/>
          <p:nvPr/>
        </p:nvSpPr>
        <p:spPr>
          <a:xfrm>
            <a:off x="486500" y="527525"/>
            <a:ext cx="4572000" cy="1244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2500">
                <a:latin typeface="Open Sans ExtraBold"/>
                <a:ea typeface="Open Sans ExtraBold"/>
                <a:cs typeface="Open Sans ExtraBold"/>
                <a:sym typeface="Open Sans ExtraBold"/>
              </a:rPr>
              <a:t>What is </a:t>
            </a:r>
            <a:endParaRPr sz="2500">
              <a:latin typeface="Open Sans ExtraBold"/>
              <a:ea typeface="Open Sans ExtraBold"/>
              <a:cs typeface="Open Sans ExtraBold"/>
              <a:sym typeface="Open Sans ExtraBold"/>
            </a:endParaRPr>
          </a:p>
          <a:p>
            <a:pPr indent="0" lvl="0" marL="0" rtl="0" algn="l">
              <a:lnSpc>
                <a:spcPct val="115000"/>
              </a:lnSpc>
              <a:spcBef>
                <a:spcPts val="0"/>
              </a:spcBef>
              <a:spcAft>
                <a:spcPts val="0"/>
              </a:spcAft>
              <a:buNone/>
            </a:pPr>
            <a:r>
              <a:rPr lang="en" sz="2500">
                <a:latin typeface="Open Sans ExtraBold"/>
                <a:ea typeface="Open Sans ExtraBold"/>
                <a:cs typeface="Open Sans ExtraBold"/>
                <a:sym typeface="Open Sans ExtraBold"/>
              </a:rPr>
              <a:t>Virtual Reality (VR)?</a:t>
            </a:r>
            <a:endParaRPr sz="2500">
              <a:latin typeface="Open Sans ExtraBold"/>
              <a:ea typeface="Open Sans ExtraBold"/>
              <a:cs typeface="Open Sans ExtraBold"/>
              <a:sym typeface="Open Sans ExtraBold"/>
            </a:endParaRPr>
          </a:p>
          <a:p>
            <a:pPr indent="0" lvl="0" marL="0" rtl="0" algn="l">
              <a:lnSpc>
                <a:spcPct val="115000"/>
              </a:lnSpc>
              <a:spcBef>
                <a:spcPts val="0"/>
              </a:spcBef>
              <a:spcAft>
                <a:spcPts val="0"/>
              </a:spcAft>
              <a:buNone/>
            </a:pPr>
            <a:r>
              <a:t/>
            </a:r>
            <a:endParaRPr sz="2500">
              <a:latin typeface="Open Sans ExtraBold"/>
              <a:ea typeface="Open Sans ExtraBold"/>
              <a:cs typeface="Open Sans ExtraBold"/>
              <a:sym typeface="Open Sans ExtraBold"/>
            </a:endParaRPr>
          </a:p>
          <a:p>
            <a:pPr indent="0" lvl="0" marL="0" rtl="0" algn="l">
              <a:spcBef>
                <a:spcPts val="0"/>
              </a:spcBef>
              <a:spcAft>
                <a:spcPts val="0"/>
              </a:spcAft>
              <a:buNone/>
            </a:pPr>
            <a:r>
              <a:t/>
            </a:r>
            <a:endParaRPr sz="2500">
              <a:latin typeface="Open Sans ExtraBold"/>
              <a:ea typeface="Open Sans ExtraBold"/>
              <a:cs typeface="Open Sans ExtraBold"/>
              <a:sym typeface="Open Sans ExtraBold"/>
            </a:endParaRPr>
          </a:p>
        </p:txBody>
      </p:sp>
      <p:sp>
        <p:nvSpPr>
          <p:cNvPr id="63" name="Google Shape;63;p14"/>
          <p:cNvSpPr txBox="1"/>
          <p:nvPr/>
        </p:nvSpPr>
        <p:spPr>
          <a:xfrm>
            <a:off x="488475" y="1419950"/>
            <a:ext cx="3614700" cy="4775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t/>
            </a:r>
            <a:endParaRPr b="1" sz="1800">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None/>
            </a:pPr>
            <a:r>
              <a:rPr lang="en" sz="1800">
                <a:solidFill>
                  <a:schemeClr val="dk1"/>
                </a:solidFill>
                <a:latin typeface="Montserrat"/>
                <a:ea typeface="Montserrat"/>
                <a:cs typeface="Montserrat"/>
                <a:sym typeface="Montserrat"/>
              </a:rPr>
              <a:t>Virtual Reality is the </a:t>
            </a:r>
            <a:r>
              <a:rPr b="1" lang="en" sz="1800">
                <a:solidFill>
                  <a:schemeClr val="dk1"/>
                </a:solidFill>
                <a:latin typeface="Montserrat"/>
                <a:ea typeface="Montserrat"/>
                <a:cs typeface="Montserrat"/>
                <a:sym typeface="Montserrat"/>
              </a:rPr>
              <a:t>use of technology to create simulated environments </a:t>
            </a:r>
            <a:r>
              <a:rPr lang="en" sz="1800">
                <a:solidFill>
                  <a:schemeClr val="dk1"/>
                </a:solidFill>
                <a:latin typeface="Montserrat"/>
                <a:ea typeface="Montserrat"/>
                <a:cs typeface="Montserrat"/>
                <a:sym typeface="Montserrat"/>
              </a:rPr>
              <a:t>that people can explore.</a:t>
            </a:r>
            <a:endParaRPr sz="1800">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None/>
            </a:pPr>
            <a:r>
              <a:t/>
            </a:r>
            <a:endParaRPr sz="1800">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None/>
            </a:pPr>
            <a:r>
              <a:rPr lang="en" sz="1800">
                <a:solidFill>
                  <a:schemeClr val="dk1"/>
                </a:solidFill>
                <a:latin typeface="Montserrat"/>
                <a:ea typeface="Montserrat"/>
                <a:cs typeface="Montserrat"/>
                <a:sym typeface="Montserrat"/>
              </a:rPr>
              <a:t>Virtual Reality (VR) has been used for training since the 1980s. </a:t>
            </a:r>
            <a:endParaRPr sz="1800">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None/>
            </a:pPr>
            <a:r>
              <a:t/>
            </a:r>
            <a:endParaRPr sz="1800">
              <a:solidFill>
                <a:schemeClr val="dk1"/>
              </a:solidFill>
              <a:latin typeface="Montserrat"/>
              <a:ea typeface="Montserrat"/>
              <a:cs typeface="Montserrat"/>
              <a:sym typeface="Montserrat"/>
            </a:endParaRPr>
          </a:p>
        </p:txBody>
      </p:sp>
      <p:sp>
        <p:nvSpPr>
          <p:cNvPr id="64" name="Google Shape;64;p14"/>
          <p:cNvSpPr txBox="1"/>
          <p:nvPr/>
        </p:nvSpPr>
        <p:spPr>
          <a:xfrm>
            <a:off x="6877700" y="6522975"/>
            <a:ext cx="2559600" cy="393900"/>
          </a:xfrm>
          <a:prstGeom prst="rect">
            <a:avLst/>
          </a:prstGeom>
          <a:solidFill>
            <a:srgbClr val="FFFFFF"/>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latin typeface="Open Sans"/>
                <a:ea typeface="Open Sans"/>
                <a:cs typeface="Open Sans"/>
                <a:sym typeface="Open Sans"/>
              </a:rPr>
              <a:t>Headgears offer the best VR Experience. </a:t>
            </a:r>
            <a:endParaRPr sz="1000">
              <a:latin typeface="Open Sans"/>
              <a:ea typeface="Open Sans"/>
              <a:cs typeface="Open Sans"/>
              <a:sym typeface="Open Sans"/>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 name="Shape 201"/>
        <p:cNvGrpSpPr/>
        <p:nvPr/>
      </p:nvGrpSpPr>
      <p:grpSpPr>
        <a:xfrm>
          <a:off x="0" y="0"/>
          <a:ext cx="0" cy="0"/>
          <a:chOff x="0" y="0"/>
          <a:chExt cx="0" cy="0"/>
        </a:xfrm>
      </p:grpSpPr>
      <p:sp>
        <p:nvSpPr>
          <p:cNvPr id="202" name="Google Shape;202;p32"/>
          <p:cNvSpPr txBox="1"/>
          <p:nvPr>
            <p:ph type="ctrTitle"/>
          </p:nvPr>
        </p:nvSpPr>
        <p:spPr>
          <a:xfrm>
            <a:off x="311708" y="992767"/>
            <a:ext cx="8520600" cy="27369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t/>
            </a:r>
            <a:endParaRPr/>
          </a:p>
        </p:txBody>
      </p:sp>
      <p:sp>
        <p:nvSpPr>
          <p:cNvPr id="203" name="Google Shape;203;p32"/>
          <p:cNvSpPr txBox="1"/>
          <p:nvPr>
            <p:ph idx="1" type="subTitle"/>
          </p:nvPr>
        </p:nvSpPr>
        <p:spPr>
          <a:xfrm>
            <a:off x="311700" y="3778833"/>
            <a:ext cx="8520600" cy="10569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t/>
            </a:r>
            <a:endParaRPr/>
          </a:p>
        </p:txBody>
      </p:sp>
      <p:pic>
        <p:nvPicPr>
          <p:cNvPr descr="This is a VR video—a video that gives you a sense of depth in every direction so you feel like you’re actually there. Watch it in a Google Cardboard viewer (g.co/cardboard), and for the full experience of &quot;Waves of Grace&quot; and other films in virtual reality, download Within’s free app at: http://www.with.in&#10;&#10;Liberia has endured the largest Ebola outbreak in history. As communities rebuild, one woman seeks healing through faith. This is the story of Decontee Davis, an Ebola survivor who users her immunity to care for orphaned children in her village.&#10;&#10;Creators: Gabo Arora + Chris Milk&#10;&#10;Within is the premier platform for virtual reality content. The Within app is available on your iPhone, Android, Samsung Gear VR &amp; Google Cardboard.&#10;&#10;Some of the best content providers such as Vice, The New York Times, and NBC have already partnered with Within.&#10;&#10;Follow Within on Twitter: http://twitter.com/within&#10;Like Within on Facebook: https://www.facebook.com/within" id="204" name="Google Shape;204;p32" title="Waves of Grace">
            <a:hlinkClick r:id="rId3"/>
          </p:cNvPr>
          <p:cNvPicPr preferRelativeResize="0"/>
          <p:nvPr/>
        </p:nvPicPr>
        <p:blipFill>
          <a:blip r:embed="rId4">
            <a:alphaModFix/>
          </a:blip>
          <a:stretch>
            <a:fillRect/>
          </a:stretch>
        </p:blipFill>
        <p:spPr>
          <a:xfrm>
            <a:off x="0" y="-152450"/>
            <a:ext cx="9296400" cy="6858050"/>
          </a:xfrm>
          <a:prstGeom prst="rect">
            <a:avLst/>
          </a:prstGeom>
          <a:noFill/>
          <a:ln>
            <a:noFill/>
          </a:ln>
        </p:spPr>
      </p:pic>
      <p:sp>
        <p:nvSpPr>
          <p:cNvPr id="205" name="Google Shape;205;p32"/>
          <p:cNvSpPr txBox="1"/>
          <p:nvPr/>
        </p:nvSpPr>
        <p:spPr>
          <a:xfrm>
            <a:off x="242925" y="157675"/>
            <a:ext cx="6558900" cy="541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000">
                <a:solidFill>
                  <a:srgbClr val="FFFFFF"/>
                </a:solidFill>
                <a:latin typeface="Montserrat Light"/>
                <a:ea typeface="Montserrat Light"/>
                <a:cs typeface="Montserrat Light"/>
                <a:sym typeface="Montserrat Light"/>
              </a:rPr>
              <a:t>Waves of  Grace - A VR Story on The Ebola Crisis</a:t>
            </a:r>
            <a:endParaRPr sz="2000">
              <a:solidFill>
                <a:srgbClr val="FFFFFF"/>
              </a:solidFill>
              <a:latin typeface="Montserrat Light"/>
              <a:ea typeface="Montserrat Light"/>
              <a:cs typeface="Montserrat Light"/>
              <a:sym typeface="Montserrat Light"/>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9" name="Shape 209"/>
        <p:cNvGrpSpPr/>
        <p:nvPr/>
      </p:nvGrpSpPr>
      <p:grpSpPr>
        <a:xfrm>
          <a:off x="0" y="0"/>
          <a:ext cx="0" cy="0"/>
          <a:chOff x="0" y="0"/>
          <a:chExt cx="0" cy="0"/>
        </a:xfrm>
      </p:grpSpPr>
      <p:pic>
        <p:nvPicPr>
          <p:cNvPr descr="This is a VR video—a video that gives you a sense of depth in every direction so you feel like you’re actually there. Watch it in a Google Cardboard viewer (g.co/cardboard), and for the full experience of &quot;Clouds Over Sidra&quot; and other films in virtual reality, download Within’s free app at: http://www.with.in&#10;&#10;&#10;The Zaatari Refugee Camp is home to 130,000 Syrians fleeing violence and war. Children make up half the camp’s population. This is the story of Sidra, a 12-year old girl who has spent the last 18 months in Zaatari.&#10;&#10;Creators: Gabo Arora + Chris Milk&#10;&#10;Within is the premier platform for virtual reality content. The Within app is available on your iPhone, Android, Samsung Gear VR &amp; Google Cardboard.&#10;&#10;Some of the best content providers such as Vice, The New York Times, and NBC have already partnered with Within.&#10;&#10;Follow Within on Twitter: http://twitter.com/within&#10;Like Within on Facebook: https://www.facebook.com/within" id="210" name="Google Shape;210;p33" title="Clouds Over Sidra">
            <a:hlinkClick r:id="rId3"/>
          </p:cNvPr>
          <p:cNvPicPr preferRelativeResize="0"/>
          <p:nvPr/>
        </p:nvPicPr>
        <p:blipFill>
          <a:blip r:embed="rId4">
            <a:alphaModFix/>
          </a:blip>
          <a:stretch>
            <a:fillRect/>
          </a:stretch>
        </p:blipFill>
        <p:spPr>
          <a:xfrm>
            <a:off x="0" y="76200"/>
            <a:ext cx="9144000" cy="6858000"/>
          </a:xfrm>
          <a:prstGeom prst="rect">
            <a:avLst/>
          </a:prstGeom>
          <a:noFill/>
          <a:ln>
            <a:noFill/>
          </a:ln>
        </p:spPr>
      </p:pic>
      <p:sp>
        <p:nvSpPr>
          <p:cNvPr id="211" name="Google Shape;211;p33"/>
          <p:cNvSpPr txBox="1"/>
          <p:nvPr/>
        </p:nvSpPr>
        <p:spPr>
          <a:xfrm>
            <a:off x="242925" y="233875"/>
            <a:ext cx="8072700" cy="541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000">
                <a:solidFill>
                  <a:srgbClr val="FFFFFF"/>
                </a:solidFill>
                <a:latin typeface="Montserrat Light"/>
                <a:ea typeface="Montserrat Light"/>
                <a:cs typeface="Montserrat Light"/>
                <a:sym typeface="Montserrat Light"/>
              </a:rPr>
              <a:t>Clouds Over Sidra, A VR Film about the Syrian Refugee Crisis</a:t>
            </a:r>
            <a:endParaRPr sz="2000">
              <a:solidFill>
                <a:srgbClr val="FFFFFF"/>
              </a:solidFill>
              <a:latin typeface="Montserrat Light"/>
              <a:ea typeface="Montserrat Light"/>
              <a:cs typeface="Montserrat Light"/>
              <a:sym typeface="Montserrat Light"/>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 name="Shape 215"/>
        <p:cNvGrpSpPr/>
        <p:nvPr/>
      </p:nvGrpSpPr>
      <p:grpSpPr>
        <a:xfrm>
          <a:off x="0" y="0"/>
          <a:ext cx="0" cy="0"/>
          <a:chOff x="0" y="0"/>
          <a:chExt cx="0" cy="0"/>
        </a:xfrm>
      </p:grpSpPr>
      <p:pic>
        <p:nvPicPr>
          <p:cNvPr id="216" name="Google Shape;216;p34"/>
          <p:cNvPicPr preferRelativeResize="0"/>
          <p:nvPr/>
        </p:nvPicPr>
        <p:blipFill rotWithShape="1">
          <a:blip r:embed="rId3">
            <a:alphaModFix/>
          </a:blip>
          <a:srcRect b="0" l="26938" r="24653" t="0"/>
          <a:stretch/>
        </p:blipFill>
        <p:spPr>
          <a:xfrm>
            <a:off x="776350" y="950425"/>
            <a:ext cx="2399524" cy="4957151"/>
          </a:xfrm>
          <a:prstGeom prst="rect">
            <a:avLst/>
          </a:prstGeom>
          <a:noFill/>
          <a:ln>
            <a:noFill/>
          </a:ln>
        </p:spPr>
      </p:pic>
      <p:sp>
        <p:nvSpPr>
          <p:cNvPr id="217" name="Google Shape;217;p34"/>
          <p:cNvSpPr txBox="1"/>
          <p:nvPr/>
        </p:nvSpPr>
        <p:spPr>
          <a:xfrm>
            <a:off x="3357900" y="1191600"/>
            <a:ext cx="5046900" cy="447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2500">
                <a:solidFill>
                  <a:schemeClr val="dk1"/>
                </a:solidFill>
                <a:latin typeface="Open Sans ExtraBold"/>
                <a:ea typeface="Open Sans ExtraBold"/>
                <a:cs typeface="Open Sans ExtraBold"/>
                <a:sym typeface="Open Sans ExtraBold"/>
              </a:rPr>
              <a:t>The ITCILO’s Learning Innovation Programme acquired three 360 Cameras.</a:t>
            </a:r>
            <a:endParaRPr sz="2500">
              <a:solidFill>
                <a:schemeClr val="dk1"/>
              </a:solidFill>
              <a:latin typeface="Open Sans ExtraBold"/>
              <a:ea typeface="Open Sans ExtraBold"/>
              <a:cs typeface="Open Sans ExtraBold"/>
              <a:sym typeface="Open Sans ExtraBold"/>
            </a:endParaRPr>
          </a:p>
          <a:p>
            <a:pPr indent="0" lvl="0" marL="0" rtl="0" algn="l">
              <a:lnSpc>
                <a:spcPct val="115000"/>
              </a:lnSpc>
              <a:spcBef>
                <a:spcPts val="0"/>
              </a:spcBef>
              <a:spcAft>
                <a:spcPts val="0"/>
              </a:spcAft>
              <a:buNone/>
            </a:pPr>
            <a:r>
              <a:t/>
            </a:r>
            <a:endParaRPr sz="2500">
              <a:solidFill>
                <a:schemeClr val="dk1"/>
              </a:solidFill>
              <a:latin typeface="Open Sans ExtraBold"/>
              <a:ea typeface="Open Sans ExtraBold"/>
              <a:cs typeface="Open Sans ExtraBold"/>
              <a:sym typeface="Open Sans ExtraBold"/>
            </a:endParaRPr>
          </a:p>
          <a:p>
            <a:pPr indent="0" lvl="0" marL="0" rtl="0" algn="l">
              <a:lnSpc>
                <a:spcPct val="115000"/>
              </a:lnSpc>
              <a:spcBef>
                <a:spcPts val="0"/>
              </a:spcBef>
              <a:spcAft>
                <a:spcPts val="0"/>
              </a:spcAft>
              <a:buNone/>
            </a:pPr>
            <a:r>
              <a:rPr lang="en" sz="1600">
                <a:solidFill>
                  <a:schemeClr val="dk1"/>
                </a:solidFill>
                <a:latin typeface="Montserrat"/>
                <a:ea typeface="Montserrat"/>
                <a:cs typeface="Montserrat"/>
                <a:sym typeface="Montserrat"/>
              </a:rPr>
              <a:t>We want to use these to create videos that go beyond the standard 2D experience you get with an ordinary camera. Some ideas we are exploring include: </a:t>
            </a:r>
            <a:endParaRPr sz="1600">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None/>
            </a:pPr>
            <a:r>
              <a:t/>
            </a:r>
            <a:endParaRPr sz="1600">
              <a:solidFill>
                <a:schemeClr val="dk1"/>
              </a:solidFill>
              <a:latin typeface="Montserrat"/>
              <a:ea typeface="Montserrat"/>
              <a:cs typeface="Montserrat"/>
              <a:sym typeface="Montserrat"/>
            </a:endParaRPr>
          </a:p>
          <a:p>
            <a:pPr indent="-330200" lvl="0" marL="457200" rtl="0" algn="l">
              <a:lnSpc>
                <a:spcPct val="115000"/>
              </a:lnSpc>
              <a:spcBef>
                <a:spcPts val="1000"/>
              </a:spcBef>
              <a:spcAft>
                <a:spcPts val="0"/>
              </a:spcAft>
              <a:buClr>
                <a:schemeClr val="dk1"/>
              </a:buClr>
              <a:buSzPts val="1600"/>
              <a:buFont typeface="Montserrat"/>
              <a:buAutoNum type="arabicPeriod"/>
            </a:pPr>
            <a:r>
              <a:rPr lang="en" sz="1600">
                <a:solidFill>
                  <a:schemeClr val="dk1"/>
                </a:solidFill>
                <a:latin typeface="Montserrat"/>
                <a:ea typeface="Montserrat"/>
                <a:cs typeface="Montserrat"/>
                <a:sym typeface="Montserrat"/>
              </a:rPr>
              <a:t>I</a:t>
            </a:r>
            <a:r>
              <a:rPr lang="en" sz="1600">
                <a:solidFill>
                  <a:schemeClr val="dk1"/>
                </a:solidFill>
                <a:latin typeface="Montserrat"/>
                <a:ea typeface="Montserrat"/>
                <a:cs typeface="Montserrat"/>
                <a:sym typeface="Montserrat"/>
              </a:rPr>
              <a:t>nterviewing experts in their working locations</a:t>
            </a:r>
            <a:endParaRPr sz="1600">
              <a:solidFill>
                <a:schemeClr val="dk1"/>
              </a:solidFill>
              <a:latin typeface="Montserrat"/>
              <a:ea typeface="Montserrat"/>
              <a:cs typeface="Montserrat"/>
              <a:sym typeface="Montserrat"/>
            </a:endParaRPr>
          </a:p>
          <a:p>
            <a:pPr indent="-330200" lvl="0" marL="457200" rtl="0" algn="l">
              <a:lnSpc>
                <a:spcPct val="115000"/>
              </a:lnSpc>
              <a:spcBef>
                <a:spcPts val="1000"/>
              </a:spcBef>
              <a:spcAft>
                <a:spcPts val="0"/>
              </a:spcAft>
              <a:buClr>
                <a:schemeClr val="dk1"/>
              </a:buClr>
              <a:buSzPts val="1600"/>
              <a:buFont typeface="Montserrat"/>
              <a:buAutoNum type="arabicPeriod"/>
            </a:pPr>
            <a:r>
              <a:rPr lang="en" sz="1600">
                <a:solidFill>
                  <a:schemeClr val="dk1"/>
                </a:solidFill>
                <a:latin typeface="Montserrat"/>
                <a:ea typeface="Montserrat"/>
                <a:cs typeface="Montserrat"/>
                <a:sym typeface="Montserrat"/>
              </a:rPr>
              <a:t>Participant testimonials in their 3D class environment </a:t>
            </a:r>
            <a:endParaRPr sz="1600">
              <a:solidFill>
                <a:schemeClr val="dk1"/>
              </a:solidFill>
              <a:latin typeface="Montserrat"/>
              <a:ea typeface="Montserrat"/>
              <a:cs typeface="Montserrat"/>
              <a:sym typeface="Montserrat"/>
            </a:endParaRPr>
          </a:p>
          <a:p>
            <a:pPr indent="-330200" lvl="0" marL="457200" rtl="0" algn="l">
              <a:lnSpc>
                <a:spcPct val="115000"/>
              </a:lnSpc>
              <a:spcBef>
                <a:spcPts val="1000"/>
              </a:spcBef>
              <a:spcAft>
                <a:spcPts val="0"/>
              </a:spcAft>
              <a:buClr>
                <a:schemeClr val="dk1"/>
              </a:buClr>
              <a:buSzPts val="1600"/>
              <a:buFont typeface="Montserrat"/>
              <a:buAutoNum type="arabicPeriod"/>
            </a:pPr>
            <a:r>
              <a:rPr lang="en" sz="1600">
                <a:solidFill>
                  <a:schemeClr val="dk1"/>
                </a:solidFill>
                <a:latin typeface="Montserrat"/>
                <a:ea typeface="Montserrat"/>
                <a:cs typeface="Montserrat"/>
                <a:sym typeface="Montserrat"/>
              </a:rPr>
              <a:t>Doing Facebook live interviews in 360 degrees </a:t>
            </a:r>
            <a:endParaRPr sz="1600">
              <a:solidFill>
                <a:schemeClr val="dk1"/>
              </a:solidFill>
              <a:latin typeface="Montserrat"/>
              <a:ea typeface="Montserrat"/>
              <a:cs typeface="Montserrat"/>
              <a:sym typeface="Montserrat"/>
            </a:endParaRPr>
          </a:p>
          <a:p>
            <a:pPr indent="0" lvl="0" marL="457200" rtl="0" algn="l">
              <a:lnSpc>
                <a:spcPct val="115000"/>
              </a:lnSpc>
              <a:spcBef>
                <a:spcPts val="1000"/>
              </a:spcBef>
              <a:spcAft>
                <a:spcPts val="0"/>
              </a:spcAft>
              <a:buNone/>
            </a:pPr>
            <a:r>
              <a:t/>
            </a:r>
            <a:endParaRPr>
              <a:solidFill>
                <a:schemeClr val="dk1"/>
              </a:solidFill>
              <a:latin typeface="Montserrat"/>
              <a:ea typeface="Montserrat"/>
              <a:cs typeface="Montserrat"/>
              <a:sym typeface="Montserrat"/>
            </a:endParaRPr>
          </a:p>
          <a:p>
            <a:pPr indent="0" lvl="0" marL="457200" rtl="0" algn="l">
              <a:lnSpc>
                <a:spcPct val="115000"/>
              </a:lnSpc>
              <a:spcBef>
                <a:spcPts val="1000"/>
              </a:spcBef>
              <a:spcAft>
                <a:spcPts val="0"/>
              </a:spcAft>
              <a:buNone/>
            </a:pPr>
            <a:r>
              <a:t/>
            </a:r>
            <a:endParaRPr sz="1800">
              <a:solidFill>
                <a:schemeClr val="dk1"/>
              </a:solidFill>
              <a:latin typeface="Montserrat"/>
              <a:ea typeface="Montserrat"/>
              <a:cs typeface="Montserrat"/>
              <a:sym typeface="Montserrat"/>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 name="Shape 221"/>
        <p:cNvGrpSpPr/>
        <p:nvPr/>
      </p:nvGrpSpPr>
      <p:grpSpPr>
        <a:xfrm>
          <a:off x="0" y="0"/>
          <a:ext cx="0" cy="0"/>
          <a:chOff x="0" y="0"/>
          <a:chExt cx="0" cy="0"/>
        </a:xfrm>
      </p:grpSpPr>
      <p:sp>
        <p:nvSpPr>
          <p:cNvPr id="222" name="Google Shape;222;p35"/>
          <p:cNvSpPr txBox="1"/>
          <p:nvPr/>
        </p:nvSpPr>
        <p:spPr>
          <a:xfrm>
            <a:off x="552600" y="1047750"/>
            <a:ext cx="4856100" cy="685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500">
                <a:solidFill>
                  <a:schemeClr val="dk1"/>
                </a:solidFill>
                <a:latin typeface="Open Sans ExtraBold"/>
                <a:ea typeface="Open Sans ExtraBold"/>
                <a:cs typeface="Open Sans ExtraBold"/>
                <a:sym typeface="Open Sans ExtraBold"/>
              </a:rPr>
              <a:t>References and Useful Links</a:t>
            </a:r>
            <a:endParaRPr sz="2500">
              <a:solidFill>
                <a:schemeClr val="dk1"/>
              </a:solidFill>
              <a:latin typeface="Open Sans ExtraBold"/>
              <a:ea typeface="Open Sans ExtraBold"/>
              <a:cs typeface="Open Sans ExtraBold"/>
              <a:sym typeface="Open Sans ExtraBold"/>
            </a:endParaRPr>
          </a:p>
          <a:p>
            <a:pPr indent="0" lvl="0" marL="0" rtl="0" algn="l">
              <a:spcBef>
                <a:spcPts val="0"/>
              </a:spcBef>
              <a:spcAft>
                <a:spcPts val="0"/>
              </a:spcAft>
              <a:buNone/>
            </a:pPr>
            <a:r>
              <a:t/>
            </a:r>
            <a:endParaRPr sz="1800">
              <a:solidFill>
                <a:schemeClr val="dk1"/>
              </a:solidFill>
              <a:latin typeface="Montserrat Light"/>
              <a:ea typeface="Montserrat Light"/>
              <a:cs typeface="Montserrat Light"/>
              <a:sym typeface="Montserrat Light"/>
            </a:endParaRPr>
          </a:p>
        </p:txBody>
      </p:sp>
      <p:sp>
        <p:nvSpPr>
          <p:cNvPr id="223" name="Google Shape;223;p35"/>
          <p:cNvSpPr txBox="1"/>
          <p:nvPr/>
        </p:nvSpPr>
        <p:spPr>
          <a:xfrm>
            <a:off x="552600" y="1929000"/>
            <a:ext cx="7550700" cy="3000000"/>
          </a:xfrm>
          <a:prstGeom prst="rect">
            <a:avLst/>
          </a:prstGeom>
          <a:noFill/>
          <a:ln>
            <a:noFill/>
          </a:ln>
        </p:spPr>
        <p:txBody>
          <a:bodyPr anchorCtr="0" anchor="t" bIns="91425" lIns="91425" spcFirstLastPara="1" rIns="91425" wrap="square" tIns="91425">
            <a:noAutofit/>
          </a:bodyPr>
          <a:lstStyle/>
          <a:p>
            <a:pPr indent="-349250" lvl="0" marL="457200" rtl="0" algn="l">
              <a:spcBef>
                <a:spcPts val="0"/>
              </a:spcBef>
              <a:spcAft>
                <a:spcPts val="0"/>
              </a:spcAft>
              <a:buSzPts val="1900"/>
              <a:buFont typeface="Montserrat"/>
              <a:buChar char="●"/>
            </a:pPr>
            <a:r>
              <a:rPr lang="en" sz="1900" u="sng">
                <a:solidFill>
                  <a:schemeClr val="hlink"/>
                </a:solidFill>
                <a:latin typeface="Montserrat"/>
                <a:ea typeface="Montserrat"/>
                <a:cs typeface="Montserrat"/>
                <a:sym typeface="Montserrat"/>
                <a:hlinkClick r:id="rId3"/>
              </a:rPr>
              <a:t>Humanitarian Leadership Academy</a:t>
            </a:r>
            <a:r>
              <a:rPr lang="en" sz="1900">
                <a:latin typeface="Montserrat"/>
                <a:ea typeface="Montserrat"/>
                <a:cs typeface="Montserrat"/>
                <a:sym typeface="Montserrat"/>
              </a:rPr>
              <a:t> </a:t>
            </a:r>
            <a:endParaRPr sz="1900">
              <a:latin typeface="Montserrat"/>
              <a:ea typeface="Montserrat"/>
              <a:cs typeface="Montserrat"/>
              <a:sym typeface="Montserrat"/>
            </a:endParaRPr>
          </a:p>
          <a:p>
            <a:pPr indent="-349250" lvl="1" marL="914400" rtl="0" algn="l">
              <a:spcBef>
                <a:spcPts val="0"/>
              </a:spcBef>
              <a:spcAft>
                <a:spcPts val="0"/>
              </a:spcAft>
              <a:buSzPts val="1900"/>
              <a:buFont typeface="Montserrat"/>
              <a:buChar char="○"/>
            </a:pPr>
            <a:r>
              <a:rPr lang="en" sz="1900" u="sng">
                <a:solidFill>
                  <a:schemeClr val="hlink"/>
                </a:solidFill>
                <a:latin typeface="Montserrat"/>
                <a:ea typeface="Montserrat"/>
                <a:cs typeface="Montserrat"/>
                <a:sym typeface="Montserrat"/>
                <a:hlinkClick r:id="rId4"/>
              </a:rPr>
              <a:t>Toolkit</a:t>
            </a:r>
            <a:r>
              <a:rPr lang="en" sz="1900">
                <a:latin typeface="Montserrat"/>
                <a:ea typeface="Montserrat"/>
                <a:cs typeface="Montserrat"/>
                <a:sym typeface="Montserrat"/>
              </a:rPr>
              <a:t> </a:t>
            </a:r>
            <a:endParaRPr sz="1900">
              <a:solidFill>
                <a:schemeClr val="dk1"/>
              </a:solidFill>
              <a:latin typeface="Montserrat"/>
              <a:ea typeface="Montserrat"/>
              <a:cs typeface="Montserrat"/>
              <a:sym typeface="Montserrat"/>
            </a:endParaRPr>
          </a:p>
          <a:p>
            <a:pPr indent="-349250" lvl="1" marL="914400" rtl="0" algn="l">
              <a:spcBef>
                <a:spcPts val="0"/>
              </a:spcBef>
              <a:spcAft>
                <a:spcPts val="0"/>
              </a:spcAft>
              <a:buClr>
                <a:schemeClr val="dk1"/>
              </a:buClr>
              <a:buSzPts val="1900"/>
              <a:buFont typeface="Montserrat"/>
              <a:buChar char="○"/>
            </a:pPr>
            <a:r>
              <a:rPr lang="en" sz="1900" u="sng">
                <a:solidFill>
                  <a:schemeClr val="hlink"/>
                </a:solidFill>
                <a:latin typeface="Montserrat"/>
                <a:ea typeface="Montserrat"/>
                <a:cs typeface="Montserrat"/>
                <a:sym typeface="Montserrat"/>
                <a:hlinkClick r:id="rId5"/>
              </a:rPr>
              <a:t>More VR Resources</a:t>
            </a:r>
            <a:r>
              <a:rPr lang="en" sz="1900">
                <a:solidFill>
                  <a:schemeClr val="dk1"/>
                </a:solidFill>
                <a:latin typeface="Montserrat"/>
                <a:ea typeface="Montserrat"/>
                <a:cs typeface="Montserrat"/>
                <a:sym typeface="Montserrat"/>
              </a:rPr>
              <a:t>  </a:t>
            </a:r>
            <a:endParaRPr sz="190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sz="1900">
              <a:solidFill>
                <a:schemeClr val="dk1"/>
              </a:solidFill>
              <a:latin typeface="Montserrat"/>
              <a:ea typeface="Montserrat"/>
              <a:cs typeface="Montserrat"/>
              <a:sym typeface="Montserrat"/>
            </a:endParaRPr>
          </a:p>
          <a:p>
            <a:pPr indent="-349250" lvl="0" marL="457200" rtl="0" algn="l">
              <a:spcBef>
                <a:spcPts val="0"/>
              </a:spcBef>
              <a:spcAft>
                <a:spcPts val="0"/>
              </a:spcAft>
              <a:buClr>
                <a:schemeClr val="dk1"/>
              </a:buClr>
              <a:buSzPts val="1900"/>
              <a:buFont typeface="Montserrat"/>
              <a:buChar char="●"/>
            </a:pPr>
            <a:r>
              <a:rPr lang="en" sz="1900" u="sng">
                <a:solidFill>
                  <a:schemeClr val="hlink"/>
                </a:solidFill>
                <a:latin typeface="Montserrat"/>
                <a:ea typeface="Montserrat"/>
                <a:cs typeface="Montserrat"/>
                <a:sym typeface="Montserrat"/>
                <a:hlinkClick r:id="rId6"/>
              </a:rPr>
              <a:t>Stanford Virtual Human Interaction Lab</a:t>
            </a:r>
            <a:endParaRPr sz="190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sz="1900">
              <a:solidFill>
                <a:schemeClr val="dk1"/>
              </a:solidFill>
              <a:latin typeface="Montserrat"/>
              <a:ea typeface="Montserrat"/>
              <a:cs typeface="Montserrat"/>
              <a:sym typeface="Montserrat"/>
            </a:endParaRPr>
          </a:p>
          <a:p>
            <a:pPr indent="-349250" lvl="0" marL="457200" rtl="0" algn="l">
              <a:spcBef>
                <a:spcPts val="0"/>
              </a:spcBef>
              <a:spcAft>
                <a:spcPts val="0"/>
              </a:spcAft>
              <a:buClr>
                <a:schemeClr val="dk1"/>
              </a:buClr>
              <a:buSzPts val="1900"/>
              <a:buFont typeface="Montserrat"/>
              <a:buChar char="●"/>
            </a:pPr>
            <a:r>
              <a:rPr lang="en" sz="1900" u="sng">
                <a:solidFill>
                  <a:schemeClr val="hlink"/>
                </a:solidFill>
                <a:latin typeface="Montserrat"/>
                <a:ea typeface="Montserrat"/>
                <a:cs typeface="Montserrat"/>
                <a:sym typeface="Montserrat"/>
                <a:hlinkClick r:id="rId7"/>
              </a:rPr>
              <a:t>International Committee of the Red Cross</a:t>
            </a:r>
            <a:endParaRPr sz="190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sz="1900">
              <a:solidFill>
                <a:schemeClr val="dk1"/>
              </a:solidFill>
              <a:latin typeface="Montserrat"/>
              <a:ea typeface="Montserrat"/>
              <a:cs typeface="Montserrat"/>
              <a:sym typeface="Montserrat"/>
            </a:endParaRPr>
          </a:p>
          <a:p>
            <a:pPr indent="-349250" lvl="0" marL="457200" rtl="0" algn="l">
              <a:spcBef>
                <a:spcPts val="0"/>
              </a:spcBef>
              <a:spcAft>
                <a:spcPts val="0"/>
              </a:spcAft>
              <a:buClr>
                <a:schemeClr val="dk1"/>
              </a:buClr>
              <a:buSzPts val="1900"/>
              <a:buFont typeface="Montserrat"/>
              <a:buChar char="●"/>
            </a:pPr>
            <a:r>
              <a:rPr lang="en" sz="1900" u="sng">
                <a:solidFill>
                  <a:schemeClr val="hlink"/>
                </a:solidFill>
                <a:latin typeface="Montserrat"/>
                <a:ea typeface="Montserrat"/>
                <a:cs typeface="Montserrat"/>
                <a:sym typeface="Montserrat"/>
                <a:hlinkClick r:id="rId8"/>
              </a:rPr>
              <a:t>WITHIN</a:t>
            </a:r>
            <a:endParaRPr sz="1900">
              <a:solidFill>
                <a:schemeClr val="dk1"/>
              </a:solidFill>
              <a:latin typeface="Montserrat"/>
              <a:ea typeface="Montserrat"/>
              <a:cs typeface="Montserrat"/>
              <a:sym typeface="Montserrat"/>
            </a:endParaRPr>
          </a:p>
          <a:p>
            <a:pPr indent="0" lvl="0" marL="457200" rtl="0" algn="l">
              <a:spcBef>
                <a:spcPts val="0"/>
              </a:spcBef>
              <a:spcAft>
                <a:spcPts val="0"/>
              </a:spcAft>
              <a:buNone/>
            </a:pPr>
            <a:r>
              <a:t/>
            </a:r>
            <a:endParaRPr sz="1900">
              <a:solidFill>
                <a:schemeClr val="dk1"/>
              </a:solidFill>
              <a:latin typeface="Montserrat"/>
              <a:ea typeface="Montserrat"/>
              <a:cs typeface="Montserrat"/>
              <a:sym typeface="Montserrat"/>
            </a:endParaRPr>
          </a:p>
          <a:p>
            <a:pPr indent="-349250" lvl="0" marL="457200" rtl="0" algn="l">
              <a:spcBef>
                <a:spcPts val="0"/>
              </a:spcBef>
              <a:spcAft>
                <a:spcPts val="0"/>
              </a:spcAft>
              <a:buClr>
                <a:schemeClr val="dk1"/>
              </a:buClr>
              <a:buSzPts val="1900"/>
              <a:buFont typeface="Montserrat"/>
              <a:buChar char="●"/>
            </a:pPr>
            <a:r>
              <a:rPr lang="en" sz="1900" u="sng">
                <a:solidFill>
                  <a:schemeClr val="hlink"/>
                </a:solidFill>
                <a:latin typeface="Montserrat"/>
                <a:ea typeface="Montserrat"/>
                <a:cs typeface="Montserrat"/>
                <a:sym typeface="Montserrat"/>
                <a:hlinkClick r:id="rId9"/>
              </a:rPr>
              <a:t>VR Hygiene</a:t>
            </a:r>
            <a:endParaRPr sz="190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sz="190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sz="190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sz="190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sz="190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sz="190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sz="190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sz="1900">
              <a:solidFill>
                <a:schemeClr val="dk1"/>
              </a:solidFill>
              <a:latin typeface="Montserrat"/>
              <a:ea typeface="Montserrat"/>
              <a:cs typeface="Montserrat"/>
              <a:sym typeface="Montserrat"/>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 name="Shape 68"/>
        <p:cNvGrpSpPr/>
        <p:nvPr/>
      </p:nvGrpSpPr>
      <p:grpSpPr>
        <a:xfrm>
          <a:off x="0" y="0"/>
          <a:ext cx="0" cy="0"/>
          <a:chOff x="0" y="0"/>
          <a:chExt cx="0" cy="0"/>
        </a:xfrm>
      </p:grpSpPr>
      <p:pic>
        <p:nvPicPr>
          <p:cNvPr id="69" name="Google Shape;69;p15"/>
          <p:cNvPicPr preferRelativeResize="0"/>
          <p:nvPr/>
        </p:nvPicPr>
        <p:blipFill>
          <a:blip r:embed="rId3">
            <a:alphaModFix/>
          </a:blip>
          <a:stretch>
            <a:fillRect/>
          </a:stretch>
        </p:blipFill>
        <p:spPr>
          <a:xfrm>
            <a:off x="991736" y="1133725"/>
            <a:ext cx="2870356" cy="1625824"/>
          </a:xfrm>
          <a:prstGeom prst="rect">
            <a:avLst/>
          </a:prstGeom>
          <a:noFill/>
          <a:ln>
            <a:noFill/>
          </a:ln>
        </p:spPr>
      </p:pic>
      <p:pic>
        <p:nvPicPr>
          <p:cNvPr id="70" name="Google Shape;70;p15"/>
          <p:cNvPicPr preferRelativeResize="0"/>
          <p:nvPr/>
        </p:nvPicPr>
        <p:blipFill>
          <a:blip r:embed="rId4">
            <a:alphaModFix/>
          </a:blip>
          <a:stretch>
            <a:fillRect/>
          </a:stretch>
        </p:blipFill>
        <p:spPr>
          <a:xfrm>
            <a:off x="689525" y="2937225"/>
            <a:ext cx="3220523" cy="2295885"/>
          </a:xfrm>
          <a:prstGeom prst="rect">
            <a:avLst/>
          </a:prstGeom>
          <a:noFill/>
          <a:ln>
            <a:noFill/>
          </a:ln>
        </p:spPr>
      </p:pic>
      <p:pic>
        <p:nvPicPr>
          <p:cNvPr id="71" name="Google Shape;71;p15"/>
          <p:cNvPicPr preferRelativeResize="0"/>
          <p:nvPr/>
        </p:nvPicPr>
        <p:blipFill>
          <a:blip r:embed="rId5">
            <a:alphaModFix/>
          </a:blip>
          <a:stretch>
            <a:fillRect/>
          </a:stretch>
        </p:blipFill>
        <p:spPr>
          <a:xfrm>
            <a:off x="991752" y="5066677"/>
            <a:ext cx="2616084" cy="1385073"/>
          </a:xfrm>
          <a:prstGeom prst="rect">
            <a:avLst/>
          </a:prstGeom>
          <a:noFill/>
          <a:ln>
            <a:noFill/>
          </a:ln>
        </p:spPr>
      </p:pic>
      <p:sp>
        <p:nvSpPr>
          <p:cNvPr id="72" name="Google Shape;72;p15"/>
          <p:cNvSpPr txBox="1"/>
          <p:nvPr/>
        </p:nvSpPr>
        <p:spPr>
          <a:xfrm>
            <a:off x="4229589" y="1201278"/>
            <a:ext cx="3917700" cy="1490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800">
                <a:solidFill>
                  <a:schemeClr val="dk1"/>
                </a:solidFill>
                <a:latin typeface="Montserrat"/>
                <a:ea typeface="Montserrat"/>
                <a:cs typeface="Montserrat"/>
                <a:sym typeface="Montserrat"/>
              </a:rPr>
              <a:t>Premium Headsets e.g. Oculus</a:t>
            </a:r>
            <a:endParaRPr b="1" sz="1800">
              <a:solidFill>
                <a:schemeClr val="dk1"/>
              </a:solidFill>
              <a:latin typeface="Montserrat"/>
              <a:ea typeface="Montserrat"/>
              <a:cs typeface="Montserrat"/>
              <a:sym typeface="Montserrat"/>
            </a:endParaRPr>
          </a:p>
          <a:p>
            <a:pPr indent="-304800" lvl="0" marL="457200" rtl="0" algn="l">
              <a:lnSpc>
                <a:spcPct val="115000"/>
              </a:lnSpc>
              <a:spcBef>
                <a:spcPts val="0"/>
              </a:spcBef>
              <a:spcAft>
                <a:spcPts val="0"/>
              </a:spcAft>
              <a:buClr>
                <a:schemeClr val="dk1"/>
              </a:buClr>
              <a:buSzPts val="1200"/>
              <a:buFont typeface="Montserrat"/>
              <a:buChar char="●"/>
            </a:pPr>
            <a:r>
              <a:rPr lang="en" sz="1200">
                <a:solidFill>
                  <a:schemeClr val="dk1"/>
                </a:solidFill>
                <a:latin typeface="Montserrat"/>
                <a:ea typeface="Montserrat"/>
                <a:cs typeface="Montserrat"/>
                <a:sym typeface="Montserrat"/>
              </a:rPr>
              <a:t>$500</a:t>
            </a:r>
            <a:endParaRPr sz="1200">
              <a:solidFill>
                <a:schemeClr val="dk1"/>
              </a:solidFill>
              <a:latin typeface="Montserrat"/>
              <a:ea typeface="Montserrat"/>
              <a:cs typeface="Montserrat"/>
              <a:sym typeface="Montserrat"/>
            </a:endParaRPr>
          </a:p>
          <a:p>
            <a:pPr indent="-304800" lvl="0" marL="457200" rtl="0" algn="l">
              <a:lnSpc>
                <a:spcPct val="115000"/>
              </a:lnSpc>
              <a:spcBef>
                <a:spcPts val="0"/>
              </a:spcBef>
              <a:spcAft>
                <a:spcPts val="0"/>
              </a:spcAft>
              <a:buClr>
                <a:schemeClr val="dk1"/>
              </a:buClr>
              <a:buSzPts val="1200"/>
              <a:buFont typeface="Montserrat"/>
              <a:buChar char="●"/>
            </a:pPr>
            <a:r>
              <a:rPr lang="en" sz="1200">
                <a:solidFill>
                  <a:schemeClr val="dk1"/>
                </a:solidFill>
                <a:latin typeface="Montserrat"/>
                <a:ea typeface="Montserrat"/>
                <a:cs typeface="Montserrat"/>
                <a:sym typeface="Montserrat"/>
              </a:rPr>
              <a:t>Standalone (no PC needed)</a:t>
            </a:r>
            <a:endParaRPr sz="1200">
              <a:solidFill>
                <a:schemeClr val="dk1"/>
              </a:solidFill>
              <a:latin typeface="Montserrat"/>
              <a:ea typeface="Montserrat"/>
              <a:cs typeface="Montserrat"/>
              <a:sym typeface="Montserrat"/>
            </a:endParaRPr>
          </a:p>
          <a:p>
            <a:pPr indent="-304800" lvl="0" marL="457200" rtl="0" algn="l">
              <a:lnSpc>
                <a:spcPct val="115000"/>
              </a:lnSpc>
              <a:spcBef>
                <a:spcPts val="0"/>
              </a:spcBef>
              <a:spcAft>
                <a:spcPts val="0"/>
              </a:spcAft>
              <a:buClr>
                <a:schemeClr val="dk1"/>
              </a:buClr>
              <a:buSzPts val="1200"/>
              <a:buFont typeface="Montserrat"/>
              <a:buChar char="●"/>
            </a:pPr>
            <a:r>
              <a:rPr lang="en" sz="1200">
                <a:solidFill>
                  <a:schemeClr val="dk1"/>
                </a:solidFill>
                <a:latin typeface="Montserrat"/>
                <a:ea typeface="Montserrat"/>
                <a:cs typeface="Montserrat"/>
                <a:sym typeface="Montserrat"/>
              </a:rPr>
              <a:t>User-friendly</a:t>
            </a:r>
            <a:endParaRPr sz="1200">
              <a:solidFill>
                <a:schemeClr val="dk1"/>
              </a:solidFill>
              <a:latin typeface="Montserrat"/>
              <a:ea typeface="Montserrat"/>
              <a:cs typeface="Montserrat"/>
              <a:sym typeface="Montserrat"/>
            </a:endParaRPr>
          </a:p>
          <a:p>
            <a:pPr indent="-304800" lvl="0" marL="457200" rtl="0" algn="l">
              <a:lnSpc>
                <a:spcPct val="115000"/>
              </a:lnSpc>
              <a:spcBef>
                <a:spcPts val="0"/>
              </a:spcBef>
              <a:spcAft>
                <a:spcPts val="0"/>
              </a:spcAft>
              <a:buClr>
                <a:schemeClr val="dk1"/>
              </a:buClr>
              <a:buSzPts val="1200"/>
              <a:buFont typeface="Montserrat"/>
              <a:buChar char="●"/>
            </a:pPr>
            <a:r>
              <a:rPr lang="en" sz="1200">
                <a:solidFill>
                  <a:schemeClr val="dk1"/>
                </a:solidFill>
                <a:latin typeface="Montserrat"/>
                <a:ea typeface="Montserrat"/>
                <a:cs typeface="Montserrat"/>
                <a:sym typeface="Montserrat"/>
              </a:rPr>
              <a:t>Maximum immersion</a:t>
            </a:r>
            <a:endParaRPr sz="1200">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None/>
            </a:pPr>
            <a:r>
              <a:t/>
            </a:r>
            <a:endParaRPr sz="1200">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t/>
            </a:r>
            <a:endParaRPr b="1" sz="1800">
              <a:solidFill>
                <a:schemeClr val="dk1"/>
              </a:solidFill>
              <a:latin typeface="Montserrat"/>
              <a:ea typeface="Montserrat"/>
              <a:cs typeface="Montserrat"/>
              <a:sym typeface="Montserrat"/>
            </a:endParaRPr>
          </a:p>
        </p:txBody>
      </p:sp>
      <p:sp>
        <p:nvSpPr>
          <p:cNvPr id="73" name="Google Shape;73;p15"/>
          <p:cNvSpPr txBox="1"/>
          <p:nvPr/>
        </p:nvSpPr>
        <p:spPr>
          <a:xfrm>
            <a:off x="4229589" y="3339773"/>
            <a:ext cx="3917700" cy="1490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800">
                <a:solidFill>
                  <a:schemeClr val="dk1"/>
                </a:solidFill>
                <a:latin typeface="Montserrat"/>
                <a:ea typeface="Montserrat"/>
                <a:cs typeface="Montserrat"/>
                <a:sym typeface="Montserrat"/>
              </a:rPr>
              <a:t>Cardboard/VR viewer e.g. Zeiss</a:t>
            </a:r>
            <a:endParaRPr b="1" sz="1800">
              <a:solidFill>
                <a:schemeClr val="dk1"/>
              </a:solidFill>
              <a:latin typeface="Montserrat"/>
              <a:ea typeface="Montserrat"/>
              <a:cs typeface="Montserrat"/>
              <a:sym typeface="Montserrat"/>
            </a:endParaRPr>
          </a:p>
          <a:p>
            <a:pPr indent="-304800" lvl="0" marL="457200" rtl="0" algn="l">
              <a:lnSpc>
                <a:spcPct val="115000"/>
              </a:lnSpc>
              <a:spcBef>
                <a:spcPts val="0"/>
              </a:spcBef>
              <a:spcAft>
                <a:spcPts val="0"/>
              </a:spcAft>
              <a:buClr>
                <a:schemeClr val="dk1"/>
              </a:buClr>
              <a:buSzPts val="1200"/>
              <a:buFont typeface="Montserrat"/>
              <a:buChar char="●"/>
            </a:pPr>
            <a:r>
              <a:rPr lang="en" sz="1200">
                <a:solidFill>
                  <a:schemeClr val="dk1"/>
                </a:solidFill>
                <a:latin typeface="Montserrat"/>
                <a:ea typeface="Montserrat"/>
                <a:cs typeface="Montserrat"/>
                <a:sym typeface="Montserrat"/>
              </a:rPr>
              <a:t>$5-20 viewer</a:t>
            </a:r>
            <a:endParaRPr sz="1200">
              <a:solidFill>
                <a:schemeClr val="dk1"/>
              </a:solidFill>
              <a:latin typeface="Montserrat"/>
              <a:ea typeface="Montserrat"/>
              <a:cs typeface="Montserrat"/>
              <a:sym typeface="Montserrat"/>
            </a:endParaRPr>
          </a:p>
          <a:p>
            <a:pPr indent="-304800" lvl="0" marL="457200" rtl="0" algn="l">
              <a:lnSpc>
                <a:spcPct val="115000"/>
              </a:lnSpc>
              <a:spcBef>
                <a:spcPts val="0"/>
              </a:spcBef>
              <a:spcAft>
                <a:spcPts val="0"/>
              </a:spcAft>
              <a:buClr>
                <a:schemeClr val="dk1"/>
              </a:buClr>
              <a:buSzPts val="1200"/>
              <a:buFont typeface="Montserrat"/>
              <a:buChar char="●"/>
            </a:pPr>
            <a:r>
              <a:rPr lang="en" sz="1200">
                <a:solidFill>
                  <a:schemeClr val="dk1"/>
                </a:solidFill>
                <a:latin typeface="Montserrat"/>
                <a:ea typeface="Montserrat"/>
                <a:cs typeface="Montserrat"/>
                <a:sym typeface="Montserrat"/>
              </a:rPr>
              <a:t>Needs Smartphone (iOs, Android)</a:t>
            </a:r>
            <a:endParaRPr sz="1200">
              <a:solidFill>
                <a:schemeClr val="dk1"/>
              </a:solidFill>
              <a:latin typeface="Montserrat"/>
              <a:ea typeface="Montserrat"/>
              <a:cs typeface="Montserrat"/>
              <a:sym typeface="Montserrat"/>
            </a:endParaRPr>
          </a:p>
          <a:p>
            <a:pPr indent="-304800" lvl="0" marL="457200" rtl="0" algn="l">
              <a:lnSpc>
                <a:spcPct val="115000"/>
              </a:lnSpc>
              <a:spcBef>
                <a:spcPts val="0"/>
              </a:spcBef>
              <a:spcAft>
                <a:spcPts val="0"/>
              </a:spcAft>
              <a:buClr>
                <a:schemeClr val="dk1"/>
              </a:buClr>
              <a:buSzPts val="1200"/>
              <a:buFont typeface="Montserrat"/>
              <a:buChar char="●"/>
            </a:pPr>
            <a:r>
              <a:rPr lang="en" sz="1200">
                <a:solidFill>
                  <a:schemeClr val="dk1"/>
                </a:solidFill>
                <a:latin typeface="Montserrat"/>
                <a:ea typeface="Montserrat"/>
                <a:cs typeface="Montserrat"/>
                <a:sym typeface="Montserrat"/>
              </a:rPr>
              <a:t>User-friendly</a:t>
            </a:r>
            <a:endParaRPr sz="1200">
              <a:solidFill>
                <a:schemeClr val="dk1"/>
              </a:solidFill>
              <a:latin typeface="Montserrat"/>
              <a:ea typeface="Montserrat"/>
              <a:cs typeface="Montserrat"/>
              <a:sym typeface="Montserrat"/>
            </a:endParaRPr>
          </a:p>
          <a:p>
            <a:pPr indent="0" lvl="0" marL="457200" rtl="0" algn="l">
              <a:lnSpc>
                <a:spcPct val="115000"/>
              </a:lnSpc>
              <a:spcBef>
                <a:spcPts val="0"/>
              </a:spcBef>
              <a:spcAft>
                <a:spcPts val="0"/>
              </a:spcAft>
              <a:buNone/>
            </a:pPr>
            <a:r>
              <a:t/>
            </a:r>
            <a:endParaRPr sz="1200">
              <a:solidFill>
                <a:schemeClr val="dk1"/>
              </a:solidFill>
              <a:latin typeface="Montserrat"/>
              <a:ea typeface="Montserrat"/>
              <a:cs typeface="Montserrat"/>
              <a:sym typeface="Montserrat"/>
            </a:endParaRPr>
          </a:p>
          <a:p>
            <a:pPr indent="0" lvl="0" marL="457200" rtl="0" algn="l">
              <a:lnSpc>
                <a:spcPct val="115000"/>
              </a:lnSpc>
              <a:spcBef>
                <a:spcPts val="0"/>
              </a:spcBef>
              <a:spcAft>
                <a:spcPts val="0"/>
              </a:spcAft>
              <a:buNone/>
            </a:pPr>
            <a:r>
              <a:t/>
            </a:r>
            <a:endParaRPr sz="1200">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t/>
            </a:r>
            <a:endParaRPr b="1" sz="1800">
              <a:solidFill>
                <a:schemeClr val="dk1"/>
              </a:solidFill>
              <a:latin typeface="Montserrat"/>
              <a:ea typeface="Montserrat"/>
              <a:cs typeface="Montserrat"/>
              <a:sym typeface="Montserrat"/>
            </a:endParaRPr>
          </a:p>
        </p:txBody>
      </p:sp>
      <p:sp>
        <p:nvSpPr>
          <p:cNvPr id="74" name="Google Shape;74;p15"/>
          <p:cNvSpPr txBox="1"/>
          <p:nvPr/>
        </p:nvSpPr>
        <p:spPr>
          <a:xfrm>
            <a:off x="4229589" y="5013873"/>
            <a:ext cx="3917700" cy="1490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800">
                <a:solidFill>
                  <a:schemeClr val="dk1"/>
                </a:solidFill>
                <a:latin typeface="Montserrat"/>
                <a:ea typeface="Montserrat"/>
                <a:cs typeface="Montserrat"/>
                <a:sym typeface="Montserrat"/>
              </a:rPr>
              <a:t>Phone-only</a:t>
            </a:r>
            <a:endParaRPr b="1" sz="1800">
              <a:solidFill>
                <a:schemeClr val="dk1"/>
              </a:solidFill>
              <a:latin typeface="Montserrat"/>
              <a:ea typeface="Montserrat"/>
              <a:cs typeface="Montserrat"/>
              <a:sym typeface="Montserrat"/>
            </a:endParaRPr>
          </a:p>
          <a:p>
            <a:pPr indent="-304800" lvl="0" marL="457200" rtl="0" algn="l">
              <a:lnSpc>
                <a:spcPct val="115000"/>
              </a:lnSpc>
              <a:spcBef>
                <a:spcPts val="0"/>
              </a:spcBef>
              <a:spcAft>
                <a:spcPts val="0"/>
              </a:spcAft>
              <a:buClr>
                <a:schemeClr val="dk1"/>
              </a:buClr>
              <a:buSzPts val="1200"/>
              <a:buFont typeface="Montserrat"/>
              <a:buChar char="●"/>
            </a:pPr>
            <a:r>
              <a:rPr lang="en" sz="1200">
                <a:solidFill>
                  <a:schemeClr val="dk1"/>
                </a:solidFill>
                <a:latin typeface="Montserrat"/>
                <a:ea typeface="Montserrat"/>
                <a:cs typeface="Montserrat"/>
                <a:sym typeface="Montserrat"/>
              </a:rPr>
              <a:t>FREE on phone</a:t>
            </a:r>
            <a:endParaRPr sz="1200">
              <a:solidFill>
                <a:schemeClr val="dk1"/>
              </a:solidFill>
              <a:latin typeface="Montserrat"/>
              <a:ea typeface="Montserrat"/>
              <a:cs typeface="Montserrat"/>
              <a:sym typeface="Montserrat"/>
            </a:endParaRPr>
          </a:p>
          <a:p>
            <a:pPr indent="-304800" lvl="0" marL="457200" rtl="0" algn="l">
              <a:lnSpc>
                <a:spcPct val="115000"/>
              </a:lnSpc>
              <a:spcBef>
                <a:spcPts val="0"/>
              </a:spcBef>
              <a:spcAft>
                <a:spcPts val="0"/>
              </a:spcAft>
              <a:buClr>
                <a:schemeClr val="dk1"/>
              </a:buClr>
              <a:buSzPts val="1200"/>
              <a:buFont typeface="Montserrat"/>
              <a:buChar char="●"/>
            </a:pPr>
            <a:r>
              <a:rPr lang="en" sz="1200">
                <a:solidFill>
                  <a:schemeClr val="dk1"/>
                </a:solidFill>
                <a:latin typeface="Montserrat"/>
                <a:ea typeface="Montserrat"/>
                <a:cs typeface="Montserrat"/>
                <a:sym typeface="Montserrat"/>
              </a:rPr>
              <a:t>Smartphone-compatible (iOs, Android)</a:t>
            </a:r>
            <a:endParaRPr sz="1200">
              <a:solidFill>
                <a:schemeClr val="dk1"/>
              </a:solidFill>
              <a:latin typeface="Montserrat"/>
              <a:ea typeface="Montserrat"/>
              <a:cs typeface="Montserrat"/>
              <a:sym typeface="Montserrat"/>
            </a:endParaRPr>
          </a:p>
          <a:p>
            <a:pPr indent="-304800" lvl="0" marL="457200" rtl="0" algn="l">
              <a:lnSpc>
                <a:spcPct val="115000"/>
              </a:lnSpc>
              <a:spcBef>
                <a:spcPts val="0"/>
              </a:spcBef>
              <a:spcAft>
                <a:spcPts val="0"/>
              </a:spcAft>
              <a:buClr>
                <a:schemeClr val="dk1"/>
              </a:buClr>
              <a:buSzPts val="1200"/>
              <a:buFont typeface="Montserrat"/>
              <a:buChar char="●"/>
            </a:pPr>
            <a:r>
              <a:rPr lang="en" sz="1200">
                <a:solidFill>
                  <a:schemeClr val="dk1"/>
                </a:solidFill>
                <a:latin typeface="Montserrat"/>
                <a:ea typeface="Montserrat"/>
                <a:cs typeface="Montserrat"/>
                <a:sym typeface="Montserrat"/>
              </a:rPr>
              <a:t>User-friendly</a:t>
            </a:r>
            <a:endParaRPr sz="1200">
              <a:solidFill>
                <a:schemeClr val="dk1"/>
              </a:solidFill>
              <a:latin typeface="Montserrat"/>
              <a:ea typeface="Montserrat"/>
              <a:cs typeface="Montserrat"/>
              <a:sym typeface="Montserrat"/>
            </a:endParaRPr>
          </a:p>
          <a:p>
            <a:pPr indent="-304800" lvl="0" marL="457200" rtl="0" algn="l">
              <a:lnSpc>
                <a:spcPct val="115000"/>
              </a:lnSpc>
              <a:spcBef>
                <a:spcPts val="0"/>
              </a:spcBef>
              <a:spcAft>
                <a:spcPts val="0"/>
              </a:spcAft>
              <a:buClr>
                <a:schemeClr val="dk1"/>
              </a:buClr>
              <a:buSzPts val="1200"/>
              <a:buFont typeface="Montserrat"/>
              <a:buChar char="●"/>
            </a:pPr>
            <a:r>
              <a:rPr lang="en" sz="1200">
                <a:solidFill>
                  <a:schemeClr val="dk1"/>
                </a:solidFill>
                <a:latin typeface="Montserrat"/>
                <a:ea typeface="Montserrat"/>
                <a:cs typeface="Montserrat"/>
                <a:sym typeface="Montserrat"/>
              </a:rPr>
              <a:t>Accessible to anyone, anywhere</a:t>
            </a:r>
            <a:endParaRPr sz="1200">
              <a:solidFill>
                <a:schemeClr val="dk1"/>
              </a:solidFill>
              <a:latin typeface="Montserrat"/>
              <a:ea typeface="Montserrat"/>
              <a:cs typeface="Montserrat"/>
              <a:sym typeface="Montserrat"/>
            </a:endParaRPr>
          </a:p>
          <a:p>
            <a:pPr indent="0" lvl="0" marL="457200" rtl="0" algn="l">
              <a:lnSpc>
                <a:spcPct val="115000"/>
              </a:lnSpc>
              <a:spcBef>
                <a:spcPts val="0"/>
              </a:spcBef>
              <a:spcAft>
                <a:spcPts val="0"/>
              </a:spcAft>
              <a:buNone/>
            </a:pPr>
            <a:r>
              <a:t/>
            </a:r>
            <a:endParaRPr sz="1200">
              <a:solidFill>
                <a:schemeClr val="dk1"/>
              </a:solidFill>
              <a:latin typeface="Montserrat"/>
              <a:ea typeface="Montserrat"/>
              <a:cs typeface="Montserrat"/>
              <a:sym typeface="Montserrat"/>
            </a:endParaRPr>
          </a:p>
          <a:p>
            <a:pPr indent="0" lvl="0" marL="457200" rtl="0" algn="l">
              <a:lnSpc>
                <a:spcPct val="115000"/>
              </a:lnSpc>
              <a:spcBef>
                <a:spcPts val="0"/>
              </a:spcBef>
              <a:spcAft>
                <a:spcPts val="0"/>
              </a:spcAft>
              <a:buNone/>
            </a:pPr>
            <a:r>
              <a:t/>
            </a:r>
            <a:endParaRPr sz="1200">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t/>
            </a:r>
            <a:endParaRPr b="1" sz="1800">
              <a:solidFill>
                <a:schemeClr val="dk1"/>
              </a:solidFill>
              <a:latin typeface="Montserrat"/>
              <a:ea typeface="Montserrat"/>
              <a:cs typeface="Montserrat"/>
              <a:sym typeface="Montserrat"/>
            </a:endParaRPr>
          </a:p>
        </p:txBody>
      </p:sp>
      <p:sp>
        <p:nvSpPr>
          <p:cNvPr id="75" name="Google Shape;75;p15"/>
          <p:cNvSpPr txBox="1"/>
          <p:nvPr/>
        </p:nvSpPr>
        <p:spPr>
          <a:xfrm>
            <a:off x="991750" y="269050"/>
            <a:ext cx="6876600" cy="687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2500">
                <a:solidFill>
                  <a:schemeClr val="dk1"/>
                </a:solidFill>
                <a:latin typeface="Open Sans ExtraBold"/>
                <a:ea typeface="Open Sans ExtraBold"/>
                <a:cs typeface="Open Sans ExtraBold"/>
                <a:sym typeface="Open Sans ExtraBold"/>
              </a:rPr>
              <a:t>How your Students Can Experience VR:</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79" name="Shape 79"/>
        <p:cNvGrpSpPr/>
        <p:nvPr/>
      </p:nvGrpSpPr>
      <p:grpSpPr>
        <a:xfrm>
          <a:off x="0" y="0"/>
          <a:ext cx="0" cy="0"/>
          <a:chOff x="0" y="0"/>
          <a:chExt cx="0" cy="0"/>
        </a:xfrm>
      </p:grpSpPr>
      <p:sp>
        <p:nvSpPr>
          <p:cNvPr id="80" name="Google Shape;80;p16"/>
          <p:cNvSpPr txBox="1"/>
          <p:nvPr/>
        </p:nvSpPr>
        <p:spPr>
          <a:xfrm>
            <a:off x="241500" y="316500"/>
            <a:ext cx="7874100" cy="586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2500">
                <a:latin typeface="Open Sans ExtraBold"/>
                <a:ea typeface="Open Sans ExtraBold"/>
                <a:cs typeface="Open Sans ExtraBold"/>
                <a:sym typeface="Open Sans ExtraBold"/>
              </a:rPr>
              <a:t>Why Use VR For Training?</a:t>
            </a:r>
            <a:endParaRPr sz="2500">
              <a:latin typeface="Open Sans ExtraBold"/>
              <a:ea typeface="Open Sans ExtraBold"/>
              <a:cs typeface="Open Sans ExtraBold"/>
              <a:sym typeface="Open Sans ExtraBold"/>
            </a:endParaRPr>
          </a:p>
          <a:p>
            <a:pPr indent="0" lvl="0" marL="0" rtl="0" algn="l">
              <a:lnSpc>
                <a:spcPct val="115000"/>
              </a:lnSpc>
              <a:spcBef>
                <a:spcPts val="0"/>
              </a:spcBef>
              <a:spcAft>
                <a:spcPts val="0"/>
              </a:spcAft>
              <a:buNone/>
            </a:pPr>
            <a:r>
              <a:t/>
            </a:r>
            <a:endParaRPr sz="2500">
              <a:latin typeface="Open Sans ExtraBold"/>
              <a:ea typeface="Open Sans ExtraBold"/>
              <a:cs typeface="Open Sans ExtraBold"/>
              <a:sym typeface="Open Sans ExtraBold"/>
            </a:endParaRPr>
          </a:p>
          <a:p>
            <a:pPr indent="0" lvl="0" marL="0" rtl="0" algn="l">
              <a:spcBef>
                <a:spcPts val="0"/>
              </a:spcBef>
              <a:spcAft>
                <a:spcPts val="0"/>
              </a:spcAft>
              <a:buNone/>
            </a:pPr>
            <a:r>
              <a:t/>
            </a:r>
            <a:endParaRPr sz="2500">
              <a:latin typeface="Open Sans ExtraBold"/>
              <a:ea typeface="Open Sans ExtraBold"/>
              <a:cs typeface="Open Sans ExtraBold"/>
              <a:sym typeface="Open Sans ExtraBold"/>
            </a:endParaRPr>
          </a:p>
        </p:txBody>
      </p:sp>
      <p:sp>
        <p:nvSpPr>
          <p:cNvPr id="81" name="Google Shape;81;p16"/>
          <p:cNvSpPr txBox="1"/>
          <p:nvPr/>
        </p:nvSpPr>
        <p:spPr>
          <a:xfrm>
            <a:off x="410300" y="1215500"/>
            <a:ext cx="3838800" cy="5145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800">
                <a:solidFill>
                  <a:schemeClr val="dk1"/>
                </a:solidFill>
                <a:latin typeface="Montserrat"/>
                <a:ea typeface="Montserrat"/>
                <a:cs typeface="Montserrat"/>
                <a:sym typeface="Montserrat"/>
              </a:rPr>
              <a:t>VR Improves Remote Training </a:t>
            </a:r>
            <a:endParaRPr b="1" sz="1800">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None/>
            </a:pPr>
            <a:r>
              <a:rPr lang="en" sz="1800">
                <a:solidFill>
                  <a:schemeClr val="dk1"/>
                </a:solidFill>
                <a:latin typeface="Montserrat"/>
                <a:ea typeface="Montserrat"/>
                <a:cs typeface="Montserrat"/>
                <a:sym typeface="Montserrat"/>
              </a:rPr>
              <a:t>Immersive experiences can make distance learning feel “real.”</a:t>
            </a:r>
            <a:endParaRPr sz="1800">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None/>
            </a:pPr>
            <a:r>
              <a:t/>
            </a:r>
            <a:endParaRPr sz="1800">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None/>
            </a:pPr>
            <a:r>
              <a:rPr b="1" lang="en" sz="1800">
                <a:solidFill>
                  <a:schemeClr val="dk1"/>
                </a:solidFill>
                <a:latin typeface="Montserrat"/>
                <a:ea typeface="Montserrat"/>
                <a:cs typeface="Montserrat"/>
                <a:sym typeface="Montserrat"/>
              </a:rPr>
              <a:t>VR Is More Memorable</a:t>
            </a:r>
            <a:endParaRPr b="1" sz="1800">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None/>
            </a:pPr>
            <a:r>
              <a:rPr lang="en" sz="1800">
                <a:solidFill>
                  <a:schemeClr val="dk1"/>
                </a:solidFill>
                <a:latin typeface="Montserrat"/>
                <a:ea typeface="Montserrat"/>
                <a:cs typeface="Montserrat"/>
                <a:sym typeface="Montserrat"/>
              </a:rPr>
              <a:t>Studies show that people recall information 8% better from VR than if they merely read it. </a:t>
            </a:r>
            <a:endParaRPr sz="1800">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None/>
            </a:pPr>
            <a:r>
              <a:t/>
            </a:r>
            <a:endParaRPr b="1" sz="1800">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None/>
            </a:pPr>
            <a:r>
              <a:rPr b="1" lang="en" sz="1800">
                <a:solidFill>
                  <a:schemeClr val="dk1"/>
                </a:solidFill>
                <a:latin typeface="Montserrat"/>
                <a:ea typeface="Montserrat"/>
                <a:cs typeface="Montserrat"/>
                <a:sym typeface="Montserrat"/>
              </a:rPr>
              <a:t>VR &amp; VR For Training Are Becoming Commonplace</a:t>
            </a:r>
            <a:endParaRPr b="1" sz="1800">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rPr lang="en" sz="1800">
                <a:solidFill>
                  <a:schemeClr val="dk1"/>
                </a:solidFill>
                <a:latin typeface="Montserrat"/>
                <a:ea typeface="Montserrat"/>
                <a:cs typeface="Montserrat"/>
                <a:sym typeface="Montserrat"/>
              </a:rPr>
              <a:t>As of 2019, there were more than 171 million VR users around the world. </a:t>
            </a:r>
            <a:endParaRPr b="1" sz="1800">
              <a:solidFill>
                <a:schemeClr val="dk1"/>
              </a:solidFill>
              <a:latin typeface="Montserrat"/>
              <a:ea typeface="Montserrat"/>
              <a:cs typeface="Montserrat"/>
              <a:sym typeface="Montserrat"/>
            </a:endParaRPr>
          </a:p>
        </p:txBody>
      </p:sp>
      <p:pic>
        <p:nvPicPr>
          <p:cNvPr id="82" name="Google Shape;82;p16"/>
          <p:cNvPicPr preferRelativeResize="0"/>
          <p:nvPr/>
        </p:nvPicPr>
        <p:blipFill rotWithShape="1">
          <a:blip r:embed="rId3">
            <a:alphaModFix/>
          </a:blip>
          <a:srcRect b="0" l="0" r="63613" t="0"/>
          <a:stretch/>
        </p:blipFill>
        <p:spPr>
          <a:xfrm>
            <a:off x="5400970" y="0"/>
            <a:ext cx="3743029" cy="68580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F3F3"/>
        </a:solidFill>
      </p:bgPr>
    </p:bg>
    <p:spTree>
      <p:nvGrpSpPr>
        <p:cNvPr id="86" name="Shape 86"/>
        <p:cNvGrpSpPr/>
        <p:nvPr/>
      </p:nvGrpSpPr>
      <p:grpSpPr>
        <a:xfrm>
          <a:off x="0" y="0"/>
          <a:ext cx="0" cy="0"/>
          <a:chOff x="0" y="0"/>
          <a:chExt cx="0" cy="0"/>
        </a:xfrm>
      </p:grpSpPr>
      <p:sp>
        <p:nvSpPr>
          <p:cNvPr id="87" name="Google Shape;87;p17"/>
          <p:cNvSpPr txBox="1"/>
          <p:nvPr/>
        </p:nvSpPr>
        <p:spPr>
          <a:xfrm>
            <a:off x="2502775" y="295950"/>
            <a:ext cx="5850600" cy="481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2500">
                <a:solidFill>
                  <a:schemeClr val="dk1"/>
                </a:solidFill>
                <a:latin typeface="Open Sans ExtraBold"/>
                <a:ea typeface="Open Sans ExtraBold"/>
                <a:cs typeface="Open Sans ExtraBold"/>
                <a:sym typeface="Open Sans ExtraBold"/>
              </a:rPr>
              <a:t>Some VR Ideas For Training</a:t>
            </a:r>
            <a:endParaRPr sz="2500">
              <a:solidFill>
                <a:schemeClr val="dk1"/>
              </a:solidFill>
              <a:latin typeface="Open Sans ExtraBold"/>
              <a:ea typeface="Open Sans ExtraBold"/>
              <a:cs typeface="Open Sans ExtraBold"/>
              <a:sym typeface="Open Sans ExtraBold"/>
            </a:endParaRPr>
          </a:p>
          <a:p>
            <a:pPr indent="0" lvl="0" marL="0" rtl="0" algn="l">
              <a:lnSpc>
                <a:spcPct val="115000"/>
              </a:lnSpc>
              <a:spcBef>
                <a:spcPts val="0"/>
              </a:spcBef>
              <a:spcAft>
                <a:spcPts val="0"/>
              </a:spcAft>
              <a:buNone/>
            </a:pPr>
            <a:r>
              <a:t/>
            </a:r>
            <a:endParaRPr sz="1800">
              <a:solidFill>
                <a:schemeClr val="dk1"/>
              </a:solidFill>
              <a:latin typeface="Montserrat"/>
              <a:ea typeface="Montserrat"/>
              <a:cs typeface="Montserrat"/>
              <a:sym typeface="Montserrat"/>
            </a:endParaRPr>
          </a:p>
        </p:txBody>
      </p:sp>
      <p:sp>
        <p:nvSpPr>
          <p:cNvPr id="88" name="Google Shape;88;p17"/>
          <p:cNvSpPr txBox="1"/>
          <p:nvPr/>
        </p:nvSpPr>
        <p:spPr>
          <a:xfrm>
            <a:off x="2502775" y="915150"/>
            <a:ext cx="6010500" cy="56079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1000"/>
              </a:spcBef>
              <a:spcAft>
                <a:spcPts val="0"/>
              </a:spcAft>
              <a:buNone/>
            </a:pPr>
            <a:r>
              <a:rPr b="1" lang="en" sz="1800">
                <a:solidFill>
                  <a:schemeClr val="dk1"/>
                </a:solidFill>
                <a:latin typeface="Montserrat"/>
                <a:ea typeface="Montserrat"/>
                <a:cs typeface="Montserrat"/>
                <a:sym typeface="Montserrat"/>
              </a:rPr>
              <a:t>Simulate Risky Events </a:t>
            </a:r>
            <a:r>
              <a:rPr lang="en" sz="1800">
                <a:solidFill>
                  <a:schemeClr val="dk1"/>
                </a:solidFill>
                <a:latin typeface="Montserrat"/>
                <a:ea typeface="Montserrat"/>
                <a:cs typeface="Montserrat"/>
                <a:sym typeface="Montserrat"/>
              </a:rPr>
              <a:t>like conflict situations or OSH incidents without putting participants at risk. </a:t>
            </a:r>
            <a:endParaRPr sz="1800">
              <a:solidFill>
                <a:schemeClr val="dk1"/>
              </a:solidFill>
              <a:latin typeface="Montserrat"/>
              <a:ea typeface="Montserrat"/>
              <a:cs typeface="Montserrat"/>
              <a:sym typeface="Montserrat"/>
            </a:endParaRPr>
          </a:p>
          <a:p>
            <a:pPr indent="0" lvl="0" marL="0" rtl="0" algn="l">
              <a:lnSpc>
                <a:spcPct val="150000"/>
              </a:lnSpc>
              <a:spcBef>
                <a:spcPts val="1000"/>
              </a:spcBef>
              <a:spcAft>
                <a:spcPts val="0"/>
              </a:spcAft>
              <a:buNone/>
            </a:pPr>
            <a:r>
              <a:t/>
            </a:r>
            <a:endParaRPr b="1" sz="1800">
              <a:solidFill>
                <a:schemeClr val="dk1"/>
              </a:solidFill>
              <a:latin typeface="Montserrat"/>
              <a:ea typeface="Montserrat"/>
              <a:cs typeface="Montserrat"/>
              <a:sym typeface="Montserrat"/>
            </a:endParaRPr>
          </a:p>
          <a:p>
            <a:pPr indent="0" lvl="0" marL="0" rtl="0" algn="l">
              <a:lnSpc>
                <a:spcPct val="150000"/>
              </a:lnSpc>
              <a:spcBef>
                <a:spcPts val="1000"/>
              </a:spcBef>
              <a:spcAft>
                <a:spcPts val="0"/>
              </a:spcAft>
              <a:buNone/>
            </a:pPr>
            <a:r>
              <a:rPr b="1" lang="en" sz="1800">
                <a:solidFill>
                  <a:schemeClr val="dk1"/>
                </a:solidFill>
                <a:latin typeface="Montserrat"/>
                <a:ea typeface="Montserrat"/>
                <a:cs typeface="Montserrat"/>
                <a:sym typeface="Montserrat"/>
              </a:rPr>
              <a:t>Organize Virtual Study Tours </a:t>
            </a:r>
            <a:r>
              <a:rPr lang="en" sz="1800">
                <a:solidFill>
                  <a:schemeClr val="dk1"/>
                </a:solidFill>
                <a:latin typeface="Montserrat"/>
                <a:ea typeface="Montserrat"/>
                <a:cs typeface="Montserrat"/>
                <a:sym typeface="Montserrat"/>
              </a:rPr>
              <a:t>where participants can visit a location remotely. </a:t>
            </a:r>
            <a:endParaRPr sz="1800">
              <a:solidFill>
                <a:schemeClr val="dk1"/>
              </a:solidFill>
              <a:latin typeface="Montserrat"/>
              <a:ea typeface="Montserrat"/>
              <a:cs typeface="Montserrat"/>
              <a:sym typeface="Montserrat"/>
            </a:endParaRPr>
          </a:p>
          <a:p>
            <a:pPr indent="0" lvl="0" marL="0" rtl="0" algn="l">
              <a:lnSpc>
                <a:spcPct val="150000"/>
              </a:lnSpc>
              <a:spcBef>
                <a:spcPts val="1000"/>
              </a:spcBef>
              <a:spcAft>
                <a:spcPts val="0"/>
              </a:spcAft>
              <a:buNone/>
            </a:pPr>
            <a:r>
              <a:t/>
            </a:r>
            <a:endParaRPr sz="1800">
              <a:solidFill>
                <a:schemeClr val="dk1"/>
              </a:solidFill>
              <a:latin typeface="Montserrat"/>
              <a:ea typeface="Montserrat"/>
              <a:cs typeface="Montserrat"/>
              <a:sym typeface="Montserrat"/>
            </a:endParaRPr>
          </a:p>
          <a:p>
            <a:pPr indent="0" lvl="0" marL="0" rtl="0" algn="l">
              <a:lnSpc>
                <a:spcPct val="150000"/>
              </a:lnSpc>
              <a:spcBef>
                <a:spcPts val="1000"/>
              </a:spcBef>
              <a:spcAft>
                <a:spcPts val="0"/>
              </a:spcAft>
              <a:buNone/>
            </a:pPr>
            <a:r>
              <a:rPr b="1" lang="en" sz="1800">
                <a:solidFill>
                  <a:schemeClr val="dk1"/>
                </a:solidFill>
                <a:latin typeface="Montserrat"/>
                <a:ea typeface="Montserrat"/>
                <a:cs typeface="Montserrat"/>
                <a:sym typeface="Montserrat"/>
              </a:rPr>
              <a:t>Create 3D Scenarios </a:t>
            </a:r>
            <a:r>
              <a:rPr lang="en" sz="1800">
                <a:solidFill>
                  <a:schemeClr val="dk1"/>
                </a:solidFill>
                <a:latin typeface="Montserrat"/>
                <a:ea typeface="Montserrat"/>
                <a:cs typeface="Montserrat"/>
                <a:sym typeface="Montserrat"/>
              </a:rPr>
              <a:t>where participants look at a situation from multiple perspectives.</a:t>
            </a:r>
            <a:endParaRPr sz="1800">
              <a:solidFill>
                <a:schemeClr val="dk1"/>
              </a:solidFill>
              <a:latin typeface="Montserrat"/>
              <a:ea typeface="Montserrat"/>
              <a:cs typeface="Montserrat"/>
              <a:sym typeface="Montserrat"/>
            </a:endParaRPr>
          </a:p>
          <a:p>
            <a:pPr indent="0" lvl="0" marL="0" rtl="0" algn="l">
              <a:lnSpc>
                <a:spcPct val="150000"/>
              </a:lnSpc>
              <a:spcBef>
                <a:spcPts val="1000"/>
              </a:spcBef>
              <a:spcAft>
                <a:spcPts val="0"/>
              </a:spcAft>
              <a:buNone/>
            </a:pPr>
            <a:r>
              <a:t/>
            </a:r>
            <a:endParaRPr b="1" sz="1800">
              <a:solidFill>
                <a:schemeClr val="dk1"/>
              </a:solidFill>
              <a:latin typeface="Montserrat"/>
              <a:ea typeface="Montserrat"/>
              <a:cs typeface="Montserrat"/>
              <a:sym typeface="Montserrat"/>
            </a:endParaRPr>
          </a:p>
          <a:p>
            <a:pPr indent="0" lvl="0" marL="0" rtl="0" algn="l">
              <a:lnSpc>
                <a:spcPct val="150000"/>
              </a:lnSpc>
              <a:spcBef>
                <a:spcPts val="1000"/>
              </a:spcBef>
              <a:spcAft>
                <a:spcPts val="1000"/>
              </a:spcAft>
              <a:buNone/>
            </a:pPr>
            <a:r>
              <a:rPr b="1" lang="en" sz="1800">
                <a:solidFill>
                  <a:schemeClr val="dk1"/>
                </a:solidFill>
                <a:latin typeface="Montserrat"/>
                <a:ea typeface="Montserrat"/>
                <a:cs typeface="Montserrat"/>
                <a:sym typeface="Montserrat"/>
              </a:rPr>
              <a:t>Ignite Participants’ Creativity </a:t>
            </a:r>
            <a:r>
              <a:rPr lang="en" sz="1800">
                <a:solidFill>
                  <a:schemeClr val="dk1"/>
                </a:solidFill>
                <a:latin typeface="Montserrat"/>
                <a:ea typeface="Montserrat"/>
                <a:cs typeface="Montserrat"/>
                <a:sym typeface="Montserrat"/>
              </a:rPr>
              <a:t> through three-dimensional games and videos.</a:t>
            </a:r>
            <a:endParaRPr sz="1800">
              <a:solidFill>
                <a:schemeClr val="dk1"/>
              </a:solidFill>
              <a:latin typeface="Montserrat"/>
              <a:ea typeface="Montserrat"/>
              <a:cs typeface="Montserrat"/>
              <a:sym typeface="Montserrat"/>
            </a:endParaRPr>
          </a:p>
        </p:txBody>
      </p:sp>
      <p:pic>
        <p:nvPicPr>
          <p:cNvPr id="89" name="Google Shape;89;p17"/>
          <p:cNvPicPr preferRelativeResize="0"/>
          <p:nvPr/>
        </p:nvPicPr>
        <p:blipFill>
          <a:blip r:embed="rId3">
            <a:alphaModFix/>
          </a:blip>
          <a:stretch>
            <a:fillRect/>
          </a:stretch>
        </p:blipFill>
        <p:spPr>
          <a:xfrm>
            <a:off x="1276573" y="1028350"/>
            <a:ext cx="1020650" cy="1020650"/>
          </a:xfrm>
          <a:prstGeom prst="rect">
            <a:avLst/>
          </a:prstGeom>
          <a:noFill/>
          <a:ln>
            <a:noFill/>
          </a:ln>
        </p:spPr>
      </p:pic>
      <p:pic>
        <p:nvPicPr>
          <p:cNvPr id="90" name="Google Shape;90;p17"/>
          <p:cNvPicPr preferRelativeResize="0"/>
          <p:nvPr/>
        </p:nvPicPr>
        <p:blipFill>
          <a:blip r:embed="rId4">
            <a:alphaModFix/>
          </a:blip>
          <a:stretch>
            <a:fillRect/>
          </a:stretch>
        </p:blipFill>
        <p:spPr>
          <a:xfrm>
            <a:off x="1067574" y="2293250"/>
            <a:ext cx="1135750" cy="1135750"/>
          </a:xfrm>
          <a:prstGeom prst="rect">
            <a:avLst/>
          </a:prstGeom>
          <a:noFill/>
          <a:ln>
            <a:noFill/>
          </a:ln>
        </p:spPr>
      </p:pic>
      <p:pic>
        <p:nvPicPr>
          <p:cNvPr id="91" name="Google Shape;91;p17"/>
          <p:cNvPicPr preferRelativeResize="0"/>
          <p:nvPr/>
        </p:nvPicPr>
        <p:blipFill>
          <a:blip r:embed="rId5">
            <a:alphaModFix/>
          </a:blip>
          <a:stretch>
            <a:fillRect/>
          </a:stretch>
        </p:blipFill>
        <p:spPr>
          <a:xfrm>
            <a:off x="1153950" y="3979252"/>
            <a:ext cx="963000" cy="963000"/>
          </a:xfrm>
          <a:prstGeom prst="ellipse">
            <a:avLst/>
          </a:prstGeom>
          <a:noFill/>
          <a:ln>
            <a:noFill/>
          </a:ln>
        </p:spPr>
      </p:pic>
      <p:pic>
        <p:nvPicPr>
          <p:cNvPr id="92" name="Google Shape;92;p17"/>
          <p:cNvPicPr preferRelativeResize="0"/>
          <p:nvPr/>
        </p:nvPicPr>
        <p:blipFill rotWithShape="1">
          <a:blip r:embed="rId6">
            <a:alphaModFix/>
          </a:blip>
          <a:srcRect b="2347" l="17731" r="18666" t="3009"/>
          <a:stretch/>
        </p:blipFill>
        <p:spPr>
          <a:xfrm>
            <a:off x="1153975" y="5384143"/>
            <a:ext cx="1020600" cy="1013100"/>
          </a:xfrm>
          <a:prstGeom prst="ellipse">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 name="Shape 96"/>
        <p:cNvGrpSpPr/>
        <p:nvPr/>
      </p:nvGrpSpPr>
      <p:grpSpPr>
        <a:xfrm>
          <a:off x="0" y="0"/>
          <a:ext cx="0" cy="0"/>
          <a:chOff x="0" y="0"/>
          <a:chExt cx="0" cy="0"/>
        </a:xfrm>
      </p:grpSpPr>
      <p:pic>
        <p:nvPicPr>
          <p:cNvPr id="97" name="Google Shape;97;p18"/>
          <p:cNvPicPr preferRelativeResize="0"/>
          <p:nvPr/>
        </p:nvPicPr>
        <p:blipFill>
          <a:blip r:embed="rId3">
            <a:alphaModFix/>
          </a:blip>
          <a:stretch>
            <a:fillRect/>
          </a:stretch>
        </p:blipFill>
        <p:spPr>
          <a:xfrm>
            <a:off x="2541750" y="1572372"/>
            <a:ext cx="3761501" cy="3275626"/>
          </a:xfrm>
          <a:prstGeom prst="rect">
            <a:avLst/>
          </a:prstGeom>
          <a:noFill/>
          <a:ln>
            <a:noFill/>
          </a:ln>
        </p:spPr>
      </p:pic>
      <p:sp>
        <p:nvSpPr>
          <p:cNvPr id="98" name="Google Shape;98;p18"/>
          <p:cNvSpPr txBox="1"/>
          <p:nvPr/>
        </p:nvSpPr>
        <p:spPr>
          <a:xfrm>
            <a:off x="1556850" y="170750"/>
            <a:ext cx="6030300" cy="4815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2500">
                <a:solidFill>
                  <a:schemeClr val="dk1"/>
                </a:solidFill>
                <a:latin typeface="Open Sans ExtraBold"/>
                <a:ea typeface="Open Sans ExtraBold"/>
                <a:cs typeface="Open Sans ExtraBold"/>
                <a:sym typeface="Open Sans ExtraBold"/>
              </a:rPr>
              <a:t>2 Types of Skills VR Can Help Foster </a:t>
            </a:r>
            <a:endParaRPr sz="1800">
              <a:solidFill>
                <a:schemeClr val="dk1"/>
              </a:solidFill>
              <a:latin typeface="Montserrat"/>
              <a:ea typeface="Montserrat"/>
              <a:cs typeface="Montserrat"/>
              <a:sym typeface="Montserrat"/>
            </a:endParaRPr>
          </a:p>
        </p:txBody>
      </p:sp>
      <p:sp>
        <p:nvSpPr>
          <p:cNvPr id="99" name="Google Shape;99;p18"/>
          <p:cNvSpPr txBox="1"/>
          <p:nvPr/>
        </p:nvSpPr>
        <p:spPr>
          <a:xfrm>
            <a:off x="5702575" y="3006800"/>
            <a:ext cx="3156900" cy="9150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lang="en" sz="2500">
                <a:solidFill>
                  <a:schemeClr val="dk1"/>
                </a:solidFill>
                <a:latin typeface="Open Sans"/>
                <a:ea typeface="Open Sans"/>
                <a:cs typeface="Open Sans"/>
                <a:sym typeface="Open Sans"/>
              </a:rPr>
              <a:t>Soft/Interpersonal</a:t>
            </a:r>
            <a:endParaRPr sz="2500">
              <a:solidFill>
                <a:schemeClr val="dk1"/>
              </a:solidFill>
              <a:latin typeface="Open Sans"/>
              <a:ea typeface="Open Sans"/>
              <a:cs typeface="Open Sans"/>
              <a:sym typeface="Open Sans"/>
            </a:endParaRPr>
          </a:p>
          <a:p>
            <a:pPr indent="0" lvl="0" marL="0" rtl="0" algn="r">
              <a:lnSpc>
                <a:spcPct val="115000"/>
              </a:lnSpc>
              <a:spcBef>
                <a:spcPts val="0"/>
              </a:spcBef>
              <a:spcAft>
                <a:spcPts val="0"/>
              </a:spcAft>
              <a:buNone/>
            </a:pPr>
            <a:r>
              <a:rPr lang="en" sz="2500">
                <a:solidFill>
                  <a:schemeClr val="dk1"/>
                </a:solidFill>
                <a:latin typeface="Open Sans"/>
                <a:ea typeface="Open Sans"/>
                <a:cs typeface="Open Sans"/>
                <a:sym typeface="Open Sans"/>
              </a:rPr>
              <a:t>Skills</a:t>
            </a:r>
            <a:endParaRPr sz="1800">
              <a:solidFill>
                <a:schemeClr val="dk1"/>
              </a:solidFill>
              <a:latin typeface="Montserrat"/>
              <a:ea typeface="Montserrat"/>
              <a:cs typeface="Montserrat"/>
              <a:sym typeface="Montserrat"/>
            </a:endParaRPr>
          </a:p>
        </p:txBody>
      </p:sp>
      <p:sp>
        <p:nvSpPr>
          <p:cNvPr id="100" name="Google Shape;100;p18"/>
          <p:cNvSpPr txBox="1"/>
          <p:nvPr/>
        </p:nvSpPr>
        <p:spPr>
          <a:xfrm>
            <a:off x="335225" y="3099900"/>
            <a:ext cx="2907300" cy="481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2500">
                <a:solidFill>
                  <a:schemeClr val="dk1"/>
                </a:solidFill>
                <a:latin typeface="Open Sans"/>
                <a:ea typeface="Open Sans"/>
                <a:cs typeface="Open Sans"/>
                <a:sym typeface="Open Sans"/>
              </a:rPr>
              <a:t>Motor/Technical </a:t>
            </a:r>
            <a:endParaRPr sz="25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None/>
            </a:pPr>
            <a:r>
              <a:rPr lang="en" sz="2500">
                <a:solidFill>
                  <a:schemeClr val="dk1"/>
                </a:solidFill>
                <a:latin typeface="Open Sans"/>
                <a:ea typeface="Open Sans"/>
                <a:cs typeface="Open Sans"/>
                <a:sym typeface="Open Sans"/>
              </a:rPr>
              <a:t>Skills</a:t>
            </a:r>
            <a:endParaRPr sz="1800">
              <a:solidFill>
                <a:schemeClr val="dk1"/>
              </a:solidFill>
              <a:latin typeface="Montserrat"/>
              <a:ea typeface="Montserrat"/>
              <a:cs typeface="Montserrat"/>
              <a:sym typeface="Montserrat"/>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104" name="Shape 104"/>
        <p:cNvGrpSpPr/>
        <p:nvPr/>
      </p:nvGrpSpPr>
      <p:grpSpPr>
        <a:xfrm>
          <a:off x="0" y="0"/>
          <a:ext cx="0" cy="0"/>
          <a:chOff x="0" y="0"/>
          <a:chExt cx="0" cy="0"/>
        </a:xfrm>
      </p:grpSpPr>
      <p:sp>
        <p:nvSpPr>
          <p:cNvPr id="105" name="Google Shape;105;p19"/>
          <p:cNvSpPr txBox="1"/>
          <p:nvPr/>
        </p:nvSpPr>
        <p:spPr>
          <a:xfrm>
            <a:off x="429825" y="348275"/>
            <a:ext cx="7874100" cy="12441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2500">
                <a:latin typeface="Open Sans ExtraBold"/>
                <a:ea typeface="Open Sans ExtraBold"/>
                <a:cs typeface="Open Sans ExtraBold"/>
                <a:sym typeface="Open Sans ExtraBold"/>
              </a:rPr>
              <a:t>Types of  Virtual Reality</a:t>
            </a:r>
            <a:endParaRPr sz="2500">
              <a:latin typeface="Open Sans ExtraBold"/>
              <a:ea typeface="Open Sans ExtraBold"/>
              <a:cs typeface="Open Sans ExtraBold"/>
              <a:sym typeface="Open Sans ExtraBold"/>
            </a:endParaRPr>
          </a:p>
          <a:p>
            <a:pPr indent="0" lvl="0" marL="0" rtl="0" algn="ctr">
              <a:lnSpc>
                <a:spcPct val="115000"/>
              </a:lnSpc>
              <a:spcBef>
                <a:spcPts val="0"/>
              </a:spcBef>
              <a:spcAft>
                <a:spcPts val="0"/>
              </a:spcAft>
              <a:buNone/>
            </a:pPr>
            <a:r>
              <a:t/>
            </a:r>
            <a:endParaRPr sz="2500">
              <a:latin typeface="Open Sans ExtraBold"/>
              <a:ea typeface="Open Sans ExtraBold"/>
              <a:cs typeface="Open Sans ExtraBold"/>
              <a:sym typeface="Open Sans ExtraBold"/>
            </a:endParaRPr>
          </a:p>
          <a:p>
            <a:pPr indent="0" lvl="0" marL="0" rtl="0" algn="ctr">
              <a:spcBef>
                <a:spcPts val="0"/>
              </a:spcBef>
              <a:spcAft>
                <a:spcPts val="0"/>
              </a:spcAft>
              <a:buNone/>
            </a:pPr>
            <a:r>
              <a:t/>
            </a:r>
            <a:endParaRPr sz="2500">
              <a:latin typeface="Open Sans ExtraBold"/>
              <a:ea typeface="Open Sans ExtraBold"/>
              <a:cs typeface="Open Sans ExtraBold"/>
              <a:sym typeface="Open Sans ExtraBold"/>
            </a:endParaRPr>
          </a:p>
        </p:txBody>
      </p:sp>
      <p:sp>
        <p:nvSpPr>
          <p:cNvPr id="106" name="Google Shape;106;p19"/>
          <p:cNvSpPr txBox="1"/>
          <p:nvPr/>
        </p:nvSpPr>
        <p:spPr>
          <a:xfrm>
            <a:off x="117300" y="4267700"/>
            <a:ext cx="4200600" cy="30153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en" sz="1800">
                <a:solidFill>
                  <a:schemeClr val="dk1"/>
                </a:solidFill>
                <a:latin typeface="Montserrat"/>
                <a:ea typeface="Montserrat"/>
                <a:cs typeface="Montserrat"/>
                <a:sym typeface="Montserrat"/>
              </a:rPr>
              <a:t>Interactive Virtual Reality</a:t>
            </a:r>
            <a:endParaRPr b="1" sz="1800">
              <a:solidFill>
                <a:schemeClr val="dk1"/>
              </a:solidFill>
              <a:latin typeface="Montserrat"/>
              <a:ea typeface="Montserrat"/>
              <a:cs typeface="Montserrat"/>
              <a:sym typeface="Montserrat"/>
            </a:endParaRPr>
          </a:p>
          <a:p>
            <a:pPr indent="0" lvl="0" marL="0" rtl="0" algn="ctr">
              <a:lnSpc>
                <a:spcPct val="115000"/>
              </a:lnSpc>
              <a:spcBef>
                <a:spcPts val="0"/>
              </a:spcBef>
              <a:spcAft>
                <a:spcPts val="0"/>
              </a:spcAft>
              <a:buNone/>
            </a:pPr>
            <a:r>
              <a:rPr lang="en" sz="1800">
                <a:solidFill>
                  <a:schemeClr val="dk1"/>
                </a:solidFill>
                <a:latin typeface="Montserrat"/>
                <a:ea typeface="Montserrat"/>
                <a:cs typeface="Montserrat"/>
                <a:sym typeface="Montserrat"/>
              </a:rPr>
              <a:t>VR experiences where you can interact with and influence the content you watch. VR games are interactive VR Experiences. </a:t>
            </a:r>
            <a:endParaRPr sz="1800">
              <a:solidFill>
                <a:schemeClr val="dk1"/>
              </a:solidFill>
              <a:latin typeface="Montserrat"/>
              <a:ea typeface="Montserrat"/>
              <a:cs typeface="Montserrat"/>
              <a:sym typeface="Montserrat"/>
            </a:endParaRPr>
          </a:p>
          <a:p>
            <a:pPr indent="0" lvl="0" marL="457200" rtl="0" algn="l">
              <a:lnSpc>
                <a:spcPct val="115000"/>
              </a:lnSpc>
              <a:spcBef>
                <a:spcPts val="0"/>
              </a:spcBef>
              <a:spcAft>
                <a:spcPts val="0"/>
              </a:spcAft>
              <a:buNone/>
            </a:pPr>
            <a:r>
              <a:t/>
            </a:r>
            <a:endParaRPr b="1" sz="1800">
              <a:solidFill>
                <a:schemeClr val="dk1"/>
              </a:solidFill>
              <a:latin typeface="Montserrat"/>
              <a:ea typeface="Montserrat"/>
              <a:cs typeface="Montserrat"/>
              <a:sym typeface="Montserrat"/>
            </a:endParaRPr>
          </a:p>
        </p:txBody>
      </p:sp>
      <p:sp>
        <p:nvSpPr>
          <p:cNvPr id="107" name="Google Shape;107;p19"/>
          <p:cNvSpPr txBox="1"/>
          <p:nvPr/>
        </p:nvSpPr>
        <p:spPr>
          <a:xfrm>
            <a:off x="4786925" y="4267700"/>
            <a:ext cx="3946800" cy="21186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en" sz="1800">
                <a:solidFill>
                  <a:schemeClr val="dk1"/>
                </a:solidFill>
                <a:latin typeface="Montserrat"/>
                <a:ea typeface="Montserrat"/>
                <a:cs typeface="Montserrat"/>
                <a:sym typeface="Montserrat"/>
              </a:rPr>
              <a:t>Non-Interactive Virtual Reality</a:t>
            </a:r>
            <a:endParaRPr b="1" sz="1800">
              <a:solidFill>
                <a:schemeClr val="dk1"/>
              </a:solidFill>
              <a:latin typeface="Montserrat"/>
              <a:ea typeface="Montserrat"/>
              <a:cs typeface="Montserrat"/>
              <a:sym typeface="Montserrat"/>
            </a:endParaRPr>
          </a:p>
          <a:p>
            <a:pPr indent="0" lvl="0" marL="0" rtl="0" algn="ctr">
              <a:lnSpc>
                <a:spcPct val="115000"/>
              </a:lnSpc>
              <a:spcBef>
                <a:spcPts val="0"/>
              </a:spcBef>
              <a:spcAft>
                <a:spcPts val="0"/>
              </a:spcAft>
              <a:buNone/>
            </a:pPr>
            <a:r>
              <a:rPr lang="en" sz="1800">
                <a:solidFill>
                  <a:schemeClr val="dk1"/>
                </a:solidFill>
                <a:latin typeface="Montserrat"/>
                <a:ea typeface="Montserrat"/>
                <a:cs typeface="Montserrat"/>
                <a:sym typeface="Montserrat"/>
              </a:rPr>
              <a:t>VR experiences which you can’t interact with. 360</a:t>
            </a:r>
            <a:r>
              <a:rPr lang="en" sz="1800">
                <a:solidFill>
                  <a:schemeClr val="dk1"/>
                </a:solidFill>
                <a:latin typeface="Montserrat"/>
                <a:ea typeface="Montserrat"/>
                <a:cs typeface="Montserrat"/>
                <a:sym typeface="Montserrat"/>
              </a:rPr>
              <a:t>˚</a:t>
            </a:r>
            <a:r>
              <a:rPr lang="en" sz="1800">
                <a:solidFill>
                  <a:schemeClr val="dk1"/>
                </a:solidFill>
                <a:latin typeface="Montserrat"/>
                <a:ea typeface="Montserrat"/>
                <a:cs typeface="Montserrat"/>
                <a:sym typeface="Montserrat"/>
              </a:rPr>
              <a:t> videos on YouTube are </a:t>
            </a:r>
            <a:r>
              <a:rPr lang="en" sz="1800">
                <a:solidFill>
                  <a:schemeClr val="dk1"/>
                </a:solidFill>
                <a:latin typeface="Montserrat"/>
                <a:ea typeface="Montserrat"/>
                <a:cs typeface="Montserrat"/>
                <a:sym typeface="Montserrat"/>
              </a:rPr>
              <a:t>non-interactive VR experiences. </a:t>
            </a:r>
            <a:endParaRPr sz="1800">
              <a:solidFill>
                <a:schemeClr val="dk1"/>
              </a:solidFill>
              <a:latin typeface="Montserrat"/>
              <a:ea typeface="Montserrat"/>
              <a:cs typeface="Montserrat"/>
              <a:sym typeface="Montserrat"/>
            </a:endParaRPr>
          </a:p>
          <a:p>
            <a:pPr indent="0" lvl="0" marL="457200" rtl="0" algn="l">
              <a:lnSpc>
                <a:spcPct val="115000"/>
              </a:lnSpc>
              <a:spcBef>
                <a:spcPts val="0"/>
              </a:spcBef>
              <a:spcAft>
                <a:spcPts val="0"/>
              </a:spcAft>
              <a:buNone/>
            </a:pPr>
            <a:r>
              <a:t/>
            </a:r>
            <a:endParaRPr b="1" sz="1800">
              <a:solidFill>
                <a:schemeClr val="dk1"/>
              </a:solidFill>
              <a:latin typeface="Montserrat"/>
              <a:ea typeface="Montserrat"/>
              <a:cs typeface="Montserrat"/>
              <a:sym typeface="Montserrat"/>
            </a:endParaRPr>
          </a:p>
        </p:txBody>
      </p:sp>
      <p:pic>
        <p:nvPicPr>
          <p:cNvPr id="108" name="Google Shape;108;p19"/>
          <p:cNvPicPr preferRelativeResize="0"/>
          <p:nvPr/>
        </p:nvPicPr>
        <p:blipFill rotWithShape="1">
          <a:blip r:embed="rId3">
            <a:alphaModFix/>
          </a:blip>
          <a:srcRect b="15952" l="21102" r="23901" t="0"/>
          <a:stretch/>
        </p:blipFill>
        <p:spPr>
          <a:xfrm>
            <a:off x="5533175" y="1456175"/>
            <a:ext cx="2454300" cy="2500500"/>
          </a:xfrm>
          <a:prstGeom prst="ellipse">
            <a:avLst/>
          </a:prstGeom>
          <a:noFill/>
          <a:ln cap="flat" cmpd="sng" w="76200">
            <a:solidFill>
              <a:srgbClr val="CFE2F3"/>
            </a:solidFill>
            <a:prstDash val="solid"/>
            <a:round/>
            <a:headEnd len="sm" w="sm" type="none"/>
            <a:tailEnd len="sm" w="sm" type="none"/>
          </a:ln>
          <a:effectLst>
            <a:outerShdw blurRad="57150" rotWithShape="0" algn="bl" dir="5400000" dist="19050">
              <a:srgbClr val="000000">
                <a:alpha val="50000"/>
              </a:srgbClr>
            </a:outerShdw>
          </a:effectLst>
        </p:spPr>
      </p:pic>
      <p:cxnSp>
        <p:nvCxnSpPr>
          <p:cNvPr id="109" name="Google Shape;109;p19"/>
          <p:cNvCxnSpPr/>
          <p:nvPr/>
        </p:nvCxnSpPr>
        <p:spPr>
          <a:xfrm>
            <a:off x="13129850" y="3692775"/>
            <a:ext cx="1875600" cy="1875600"/>
          </a:xfrm>
          <a:prstGeom prst="straightConnector1">
            <a:avLst/>
          </a:prstGeom>
          <a:noFill/>
          <a:ln cap="flat" cmpd="sng" w="9525">
            <a:solidFill>
              <a:schemeClr val="dk2"/>
            </a:solidFill>
            <a:prstDash val="solid"/>
            <a:round/>
            <a:headEnd len="med" w="med" type="none"/>
            <a:tailEnd len="med" w="med" type="none"/>
          </a:ln>
        </p:spPr>
      </p:cxnSp>
      <p:pic>
        <p:nvPicPr>
          <p:cNvPr id="110" name="Google Shape;110;p19"/>
          <p:cNvPicPr preferRelativeResize="0"/>
          <p:nvPr/>
        </p:nvPicPr>
        <p:blipFill rotWithShape="1">
          <a:blip r:embed="rId4">
            <a:alphaModFix/>
          </a:blip>
          <a:srcRect b="0" l="35745" r="0" t="6252"/>
          <a:stretch/>
        </p:blipFill>
        <p:spPr>
          <a:xfrm>
            <a:off x="840150" y="1592375"/>
            <a:ext cx="2454300" cy="2387100"/>
          </a:xfrm>
          <a:prstGeom prst="ellipse">
            <a:avLst/>
          </a:prstGeom>
          <a:noFill/>
          <a:ln cap="flat" cmpd="sng" w="76200">
            <a:solidFill>
              <a:srgbClr val="CFE2F3"/>
            </a:solidFill>
            <a:prstDash val="solid"/>
            <a:round/>
            <a:headEnd len="sm" w="sm" type="none"/>
            <a:tailEnd len="sm" w="sm" type="none"/>
          </a:ln>
          <a:effectLst>
            <a:outerShdw blurRad="57150" rotWithShape="0" algn="bl" dir="5400000" dist="19050">
              <a:srgbClr val="000000">
                <a:alpha val="50000"/>
              </a:srgbClr>
            </a:outerShdw>
          </a:effectLst>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 name="Shape 114"/>
        <p:cNvGrpSpPr/>
        <p:nvPr/>
      </p:nvGrpSpPr>
      <p:grpSpPr>
        <a:xfrm>
          <a:off x="0" y="0"/>
          <a:ext cx="0" cy="0"/>
          <a:chOff x="0" y="0"/>
          <a:chExt cx="0" cy="0"/>
        </a:xfrm>
      </p:grpSpPr>
      <p:pic>
        <p:nvPicPr>
          <p:cNvPr id="115" name="Google Shape;115;p20"/>
          <p:cNvPicPr preferRelativeResize="0"/>
          <p:nvPr/>
        </p:nvPicPr>
        <p:blipFill rotWithShape="1">
          <a:blip r:embed="rId3">
            <a:alphaModFix/>
          </a:blip>
          <a:srcRect b="-22670" l="-1720" r="1719" t="22670"/>
          <a:stretch/>
        </p:blipFill>
        <p:spPr>
          <a:xfrm>
            <a:off x="152400" y="2171675"/>
            <a:ext cx="8839200" cy="3955746"/>
          </a:xfrm>
          <a:prstGeom prst="rect">
            <a:avLst/>
          </a:prstGeom>
          <a:noFill/>
          <a:ln>
            <a:noFill/>
          </a:ln>
        </p:spPr>
      </p:pic>
      <p:sp>
        <p:nvSpPr>
          <p:cNvPr id="116" name="Google Shape;116;p20"/>
          <p:cNvSpPr txBox="1"/>
          <p:nvPr/>
        </p:nvSpPr>
        <p:spPr>
          <a:xfrm>
            <a:off x="152400" y="844525"/>
            <a:ext cx="8553900" cy="1121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a:solidFill>
                  <a:srgbClr val="00315A"/>
                </a:solidFill>
                <a:latin typeface="Montserrat"/>
                <a:ea typeface="Montserrat"/>
                <a:cs typeface="Montserrat"/>
                <a:sym typeface="Montserrat"/>
              </a:rPr>
              <a:t>Safeguarding VR is a 20-minute experience by the Humanitarian Leadership Academy and Bodyswaps. It combines immersive Virtual Reality and conversational Artificial Intelligence to create an interactive and realistic scenario. Learners can practice having a conversation with a survivor of a safeguarding incident.</a:t>
            </a:r>
            <a:endParaRPr>
              <a:solidFill>
                <a:srgbClr val="00315A"/>
              </a:solidFill>
              <a:latin typeface="Montserrat"/>
              <a:ea typeface="Montserrat"/>
              <a:cs typeface="Montserrat"/>
              <a:sym typeface="Montserrat"/>
            </a:endParaRPr>
          </a:p>
        </p:txBody>
      </p:sp>
      <p:sp>
        <p:nvSpPr>
          <p:cNvPr id="117" name="Google Shape;117;p20"/>
          <p:cNvSpPr txBox="1"/>
          <p:nvPr/>
        </p:nvSpPr>
        <p:spPr>
          <a:xfrm>
            <a:off x="152400" y="316825"/>
            <a:ext cx="8241900" cy="527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2500">
                <a:solidFill>
                  <a:srgbClr val="1C4587"/>
                </a:solidFill>
                <a:latin typeface="Open Sans ExtraBold"/>
                <a:ea typeface="Open Sans ExtraBold"/>
                <a:cs typeface="Open Sans ExtraBold"/>
                <a:sym typeface="Open Sans ExtraBold"/>
              </a:rPr>
              <a:t>CASE STUDY: SAFEGUARDING VR</a:t>
            </a:r>
            <a:endParaRPr sz="2500">
              <a:latin typeface="Open Sans ExtraBold"/>
              <a:ea typeface="Open Sans ExtraBold"/>
              <a:cs typeface="Open Sans ExtraBold"/>
              <a:sym typeface="Open Sans ExtraBold"/>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 name="Shape 121"/>
        <p:cNvGrpSpPr/>
        <p:nvPr/>
      </p:nvGrpSpPr>
      <p:grpSpPr>
        <a:xfrm>
          <a:off x="0" y="0"/>
          <a:ext cx="0" cy="0"/>
          <a:chOff x="0" y="0"/>
          <a:chExt cx="0" cy="0"/>
        </a:xfrm>
      </p:grpSpPr>
      <p:sp>
        <p:nvSpPr>
          <p:cNvPr id="122" name="Google Shape;122;p21"/>
          <p:cNvSpPr txBox="1"/>
          <p:nvPr/>
        </p:nvSpPr>
        <p:spPr>
          <a:xfrm>
            <a:off x="800700" y="2092950"/>
            <a:ext cx="7971600" cy="2672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5000">
                <a:solidFill>
                  <a:srgbClr val="1155CC"/>
                </a:solidFill>
                <a:latin typeface="Open Sans ExtraBold"/>
                <a:ea typeface="Open Sans ExtraBold"/>
                <a:cs typeface="Open Sans ExtraBold"/>
                <a:sym typeface="Open Sans ExtraBold"/>
              </a:rPr>
              <a:t>How To Create </a:t>
            </a:r>
            <a:endParaRPr sz="5000">
              <a:solidFill>
                <a:srgbClr val="1155CC"/>
              </a:solidFill>
              <a:latin typeface="Open Sans ExtraBold"/>
              <a:ea typeface="Open Sans ExtraBold"/>
              <a:cs typeface="Open Sans ExtraBold"/>
              <a:sym typeface="Open Sans ExtraBold"/>
            </a:endParaRPr>
          </a:p>
          <a:p>
            <a:pPr indent="0" lvl="0" marL="0" rtl="0" algn="l">
              <a:spcBef>
                <a:spcPts val="0"/>
              </a:spcBef>
              <a:spcAft>
                <a:spcPts val="0"/>
              </a:spcAft>
              <a:buNone/>
            </a:pPr>
            <a:r>
              <a:rPr lang="en" sz="5000">
                <a:solidFill>
                  <a:srgbClr val="1155CC"/>
                </a:solidFill>
                <a:latin typeface="Open Sans ExtraBold"/>
                <a:ea typeface="Open Sans ExtraBold"/>
                <a:cs typeface="Open Sans ExtraBold"/>
                <a:sym typeface="Open Sans ExtraBold"/>
              </a:rPr>
              <a:t>Your 360 Video</a:t>
            </a:r>
            <a:endParaRPr sz="5000">
              <a:solidFill>
                <a:srgbClr val="1155CC"/>
              </a:solidFill>
              <a:latin typeface="Open Sans ExtraBold"/>
              <a:ea typeface="Open Sans ExtraBold"/>
              <a:cs typeface="Open Sans ExtraBold"/>
              <a:sym typeface="Open Sans ExtraBold"/>
            </a:endParaRPr>
          </a:p>
        </p:txBody>
      </p:sp>
      <p:sp>
        <p:nvSpPr>
          <p:cNvPr id="123" name="Google Shape;123;p21"/>
          <p:cNvSpPr txBox="1"/>
          <p:nvPr/>
        </p:nvSpPr>
        <p:spPr>
          <a:xfrm>
            <a:off x="400350" y="6394375"/>
            <a:ext cx="8343300" cy="708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200">
                <a:solidFill>
                  <a:schemeClr val="dk1"/>
                </a:solidFill>
                <a:latin typeface="Montserrat Light"/>
                <a:ea typeface="Montserrat Light"/>
                <a:cs typeface="Montserrat Light"/>
                <a:sym typeface="Montserrat Light"/>
              </a:rPr>
              <a:t>There are many kinds of VR Films. This section focuses only on 360 Films which are the simplest to create.</a:t>
            </a:r>
            <a:endParaRPr sz="1200">
              <a:latin typeface="Montserrat Light"/>
              <a:ea typeface="Montserrat Light"/>
              <a:cs typeface="Montserrat Light"/>
              <a:sym typeface="Montserrat Light"/>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